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heme/themeOverride1.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8" r:id="rId3"/>
    <p:sldId id="257" r:id="rId4"/>
    <p:sldId id="259" r:id="rId5"/>
    <p:sldId id="260" r:id="rId6"/>
    <p:sldId id="279" r:id="rId7"/>
    <p:sldId id="261" r:id="rId8"/>
    <p:sldId id="280" r:id="rId9"/>
    <p:sldId id="281" r:id="rId10"/>
    <p:sldId id="282" r:id="rId11"/>
    <p:sldId id="283" r:id="rId12"/>
    <p:sldId id="284" r:id="rId13"/>
    <p:sldId id="285" r:id="rId14"/>
    <p:sldId id="286" r:id="rId15"/>
    <p:sldId id="287" r:id="rId16"/>
    <p:sldId id="288" r:id="rId17"/>
    <p:sldId id="289" r:id="rId18"/>
    <p:sldId id="290" r:id="rId19"/>
    <p:sldId id="269" r:id="rId20"/>
    <p:sldId id="291" r:id="rId21"/>
    <p:sldId id="292" r:id="rId22"/>
    <p:sldId id="293" r:id="rId23"/>
    <p:sldId id="294" r:id="rId24"/>
    <p:sldId id="295" r:id="rId25"/>
    <p:sldId id="276" r:id="rId26"/>
    <p:sldId id="296" r:id="rId27"/>
    <p:sldId id="277" r:id="rId28"/>
    <p:sldId id="278" r:id="rId29"/>
  </p:sldIdLst>
  <p:sldSz cx="9144000" cy="5143500" type="screen16x9"/>
  <p:notesSz cx="6858000" cy="9144000"/>
  <p:embeddedFontLst>
    <p:embeddedFont>
      <p:font typeface="Albertus" panose="020E0702040304020204" pitchFamily="34" charset="0"/>
      <p:bold r:id="rId31"/>
    </p:embeddedFont>
    <p:embeddedFont>
      <p:font typeface="Albertus Medium" panose="020E0602030304020304" pitchFamily="34" charset="0"/>
      <p:regular r:id="rId32"/>
      <p:italic r:id="rId33"/>
    </p:embeddedFont>
    <p:embeddedFont>
      <p:font typeface="Algerian" panose="04020705040A02060702" pitchFamily="82" charset="0"/>
      <p:regular r:id="rId34"/>
    </p:embeddedFont>
    <p:embeddedFont>
      <p:font typeface="Arial Black" panose="020B0A04020102020204" pitchFamily="34" charset="0"/>
      <p:bold r:id="rId35"/>
    </p:embeddedFont>
    <p:embeddedFont>
      <p:font typeface="Arial Narrow" panose="020B0606020202030204" pitchFamily="3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Corbel" panose="020B0503020204020204" pitchFamily="34" charset="0"/>
      <p:regular r:id="rId44"/>
      <p:bold r:id="rId45"/>
      <p:italic r:id="rId46"/>
      <p:boldItalic r:id="rId47"/>
    </p:embeddedFont>
    <p:embeddedFont>
      <p:font typeface="Mongolian Baiti" panose="03000500000000000000" pitchFamily="66" charset="0"/>
      <p:regular r:id="rId48"/>
    </p:embeddedFont>
    <p:embeddedFont>
      <p:font typeface="Montserrat" panose="00000500000000000000" pitchFamily="2" charset="0"/>
      <p:regular r:id="rId49"/>
      <p:bold r:id="rId50"/>
      <p:italic r:id="rId51"/>
      <p:boldItalic r:id="rId52"/>
    </p:embeddedFont>
    <p:embeddedFont>
      <p:font typeface="New Century Schoolbook" panose="02040603050705020304" pitchFamily="18"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E780935A-D993-40BF-8EFB-E98FF8507621}">
          <p14:sldIdLst>
            <p14:sldId id="256"/>
            <p14:sldId id="258"/>
            <p14:sldId id="257"/>
            <p14:sldId id="259"/>
            <p14:sldId id="260"/>
            <p14:sldId id="279"/>
            <p14:sldId id="261"/>
            <p14:sldId id="280"/>
            <p14:sldId id="281"/>
            <p14:sldId id="282"/>
            <p14:sldId id="283"/>
            <p14:sldId id="284"/>
            <p14:sldId id="285"/>
            <p14:sldId id="286"/>
            <p14:sldId id="287"/>
            <p14:sldId id="288"/>
            <p14:sldId id="289"/>
            <p14:sldId id="290"/>
            <p14:sldId id="269"/>
            <p14:sldId id="291"/>
            <p14:sldId id="292"/>
            <p14:sldId id="293"/>
            <p14:sldId id="294"/>
            <p14:sldId id="295"/>
            <p14:sldId id="276"/>
            <p14:sldId id="296"/>
            <p14:sldId id="277"/>
            <p14:sldId id="278"/>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503" autoAdjust="0"/>
  </p:normalViewPr>
  <p:slideViewPr>
    <p:cSldViewPr snapToGrid="0">
      <p:cViewPr varScale="1">
        <p:scale>
          <a:sx n="115" d="100"/>
          <a:sy n="115" d="100"/>
        </p:scale>
        <p:origin x="499" y="7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9" d="100"/>
          <a:sy n="69" d="100"/>
        </p:scale>
        <p:origin x="3082"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 Kumar Yadav" userId="620cb90113ec8d2b" providerId="LiveId" clId="{2B33D6FE-ACBD-4CDF-A016-3D4CE084B827}"/>
    <pc:docChg chg="modSld">
      <pc:chgData name="Pankaj Kumar Yadav" userId="620cb90113ec8d2b" providerId="LiveId" clId="{2B33D6FE-ACBD-4CDF-A016-3D4CE084B827}" dt="2022-10-20T20:34:20.808" v="6" actId="14100"/>
      <pc:docMkLst>
        <pc:docMk/>
      </pc:docMkLst>
      <pc:sldChg chg="modSp mod">
        <pc:chgData name="Pankaj Kumar Yadav" userId="620cb90113ec8d2b" providerId="LiveId" clId="{2B33D6FE-ACBD-4CDF-A016-3D4CE084B827}" dt="2022-10-20T20:34:20.808" v="6" actId="14100"/>
        <pc:sldMkLst>
          <pc:docMk/>
          <pc:sldMk cId="0" sldId="256"/>
        </pc:sldMkLst>
        <pc:spChg chg="mod">
          <ac:chgData name="Pankaj Kumar Yadav" userId="620cb90113ec8d2b" providerId="LiveId" clId="{2B33D6FE-ACBD-4CDF-A016-3D4CE084B827}" dt="2022-10-20T20:34:20.808" v="6" actId="14100"/>
          <ac:spMkLst>
            <pc:docMk/>
            <pc:sldMk cId="0" sldId="256"/>
            <ac:spMk id="5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ADEB6-0376-4F0B-9230-EAF099332911}" type="doc">
      <dgm:prSet loTypeId="urn:microsoft.com/office/officeart/2005/8/layout/vList2" loCatId="list" qsTypeId="urn:microsoft.com/office/officeart/2005/8/quickstyle/simple1" qsCatId="simple" csTypeId="urn:microsoft.com/office/officeart/2005/8/colors/accent6_3" csCatId="accent6" phldr="1"/>
      <dgm:spPr/>
      <dgm:t>
        <a:bodyPr/>
        <a:lstStyle/>
        <a:p>
          <a:endParaRPr lang="en-US"/>
        </a:p>
      </dgm:t>
    </dgm:pt>
    <dgm:pt modelId="{E34D2797-8B96-4719-A7ED-9A9FCD820355}">
      <dgm:prSet/>
      <dgm:spPr/>
      <dgm:t>
        <a:bodyPr/>
        <a:lstStyle/>
        <a:p>
          <a:r>
            <a:rPr lang="en-US" b="0" i="0"/>
            <a:t>Problem Statement</a:t>
          </a:r>
          <a:endParaRPr lang="en-US"/>
        </a:p>
      </dgm:t>
    </dgm:pt>
    <dgm:pt modelId="{DEFF591F-4097-4A94-848C-7D9A0A7925F1}" type="parTrans" cxnId="{0212C783-521A-4EF4-ABE5-01A446C958E2}">
      <dgm:prSet/>
      <dgm:spPr/>
      <dgm:t>
        <a:bodyPr/>
        <a:lstStyle/>
        <a:p>
          <a:endParaRPr lang="en-US"/>
        </a:p>
      </dgm:t>
    </dgm:pt>
    <dgm:pt modelId="{7AE3873C-E819-42D6-8C73-E0B8F145AB4C}" type="sibTrans" cxnId="{0212C783-521A-4EF4-ABE5-01A446C958E2}">
      <dgm:prSet/>
      <dgm:spPr/>
      <dgm:t>
        <a:bodyPr/>
        <a:lstStyle/>
        <a:p>
          <a:endParaRPr lang="en-US"/>
        </a:p>
      </dgm:t>
    </dgm:pt>
    <dgm:pt modelId="{5892F936-1A27-4F71-80B8-3359D3B93CA2}">
      <dgm:prSet/>
      <dgm:spPr/>
      <dgm:t>
        <a:bodyPr/>
        <a:lstStyle/>
        <a:p>
          <a:r>
            <a:rPr lang="en-US" b="0" i="0" dirty="0"/>
            <a:t>DATA DESCRIPTION</a:t>
          </a:r>
          <a:endParaRPr lang="en-US" dirty="0"/>
        </a:p>
      </dgm:t>
    </dgm:pt>
    <dgm:pt modelId="{CA8428E8-91F7-4EEA-82C6-CCDEAA924B63}" type="parTrans" cxnId="{53EB7CFB-65AE-40D5-895F-EBB840215435}">
      <dgm:prSet/>
      <dgm:spPr/>
      <dgm:t>
        <a:bodyPr/>
        <a:lstStyle/>
        <a:p>
          <a:endParaRPr lang="en-US"/>
        </a:p>
      </dgm:t>
    </dgm:pt>
    <dgm:pt modelId="{1DD0ECBB-0D3F-4243-A5CE-53D46EC99E12}" type="sibTrans" cxnId="{53EB7CFB-65AE-40D5-895F-EBB840215435}">
      <dgm:prSet/>
      <dgm:spPr/>
      <dgm:t>
        <a:bodyPr/>
        <a:lstStyle/>
        <a:p>
          <a:endParaRPr lang="en-US"/>
        </a:p>
      </dgm:t>
    </dgm:pt>
    <dgm:pt modelId="{3C4BE931-A8E0-462D-B97E-FEB5C265C709}">
      <dgm:prSet/>
      <dgm:spPr/>
      <dgm:t>
        <a:bodyPr/>
        <a:lstStyle/>
        <a:p>
          <a:r>
            <a:rPr lang="en-US" b="0" i="0" dirty="0"/>
            <a:t>Data Cleaning</a:t>
          </a:r>
          <a:endParaRPr lang="en-US" dirty="0"/>
        </a:p>
      </dgm:t>
    </dgm:pt>
    <dgm:pt modelId="{6B537121-101E-4AB7-84A9-DF891C02889D}" type="parTrans" cxnId="{03059E93-0CF6-471B-89A5-45F1FA43C791}">
      <dgm:prSet/>
      <dgm:spPr/>
      <dgm:t>
        <a:bodyPr/>
        <a:lstStyle/>
        <a:p>
          <a:endParaRPr lang="en-US"/>
        </a:p>
      </dgm:t>
    </dgm:pt>
    <dgm:pt modelId="{691068BE-879D-4DAB-9A45-FAE00EE9DAF3}" type="sibTrans" cxnId="{03059E93-0CF6-471B-89A5-45F1FA43C791}">
      <dgm:prSet/>
      <dgm:spPr/>
      <dgm:t>
        <a:bodyPr/>
        <a:lstStyle/>
        <a:p>
          <a:endParaRPr lang="en-US"/>
        </a:p>
      </dgm:t>
    </dgm:pt>
    <dgm:pt modelId="{D70AEE1B-569F-4D7C-A509-2989D265B31A}">
      <dgm:prSet/>
      <dgm:spPr/>
      <dgm:t>
        <a:bodyPr/>
        <a:lstStyle/>
        <a:p>
          <a:r>
            <a:rPr lang="en-US" b="0" i="0" dirty="0"/>
            <a:t>Extra Data Analysis(EDA)</a:t>
          </a:r>
          <a:endParaRPr lang="en-US" dirty="0"/>
        </a:p>
      </dgm:t>
    </dgm:pt>
    <dgm:pt modelId="{F160EA7C-1095-4456-BD47-485BADC9DC50}" type="parTrans" cxnId="{81B7DDC3-50C0-4BA0-ABDB-1C76A6FA5901}">
      <dgm:prSet/>
      <dgm:spPr/>
      <dgm:t>
        <a:bodyPr/>
        <a:lstStyle/>
        <a:p>
          <a:endParaRPr lang="en-US"/>
        </a:p>
      </dgm:t>
    </dgm:pt>
    <dgm:pt modelId="{B5FAADB8-9F7B-4D63-BB7B-0F0CAFA18D09}" type="sibTrans" cxnId="{81B7DDC3-50C0-4BA0-ABDB-1C76A6FA5901}">
      <dgm:prSet/>
      <dgm:spPr/>
      <dgm:t>
        <a:bodyPr/>
        <a:lstStyle/>
        <a:p>
          <a:endParaRPr lang="en-US"/>
        </a:p>
      </dgm:t>
    </dgm:pt>
    <dgm:pt modelId="{028DF06A-9EB1-47E6-8B1C-96D44A4A6CFD}">
      <dgm:prSet/>
      <dgm:spPr/>
      <dgm:t>
        <a:bodyPr/>
        <a:lstStyle/>
        <a:p>
          <a:r>
            <a:rPr lang="en-US" b="0" i="0" dirty="0"/>
            <a:t>FEATURE ENGINEERING/SELECTION</a:t>
          </a:r>
          <a:endParaRPr lang="en-US" dirty="0"/>
        </a:p>
      </dgm:t>
    </dgm:pt>
    <dgm:pt modelId="{4FC3E5D1-CA68-4D12-B55E-88ED06A04AE9}" type="parTrans" cxnId="{6E6A2E8E-3E69-4BB7-A16F-2EB969D5B2F2}">
      <dgm:prSet/>
      <dgm:spPr/>
      <dgm:t>
        <a:bodyPr/>
        <a:lstStyle/>
        <a:p>
          <a:endParaRPr lang="en-US"/>
        </a:p>
      </dgm:t>
    </dgm:pt>
    <dgm:pt modelId="{0E8EDD1F-1456-41DD-901C-55C370EB571A}" type="sibTrans" cxnId="{6E6A2E8E-3E69-4BB7-A16F-2EB969D5B2F2}">
      <dgm:prSet/>
      <dgm:spPr/>
      <dgm:t>
        <a:bodyPr/>
        <a:lstStyle/>
        <a:p>
          <a:endParaRPr lang="en-US"/>
        </a:p>
      </dgm:t>
    </dgm:pt>
    <dgm:pt modelId="{70EB8296-33D4-40C8-A8DB-E8C45478DC75}">
      <dgm:prSet/>
      <dgm:spPr/>
      <dgm:t>
        <a:bodyPr/>
        <a:lstStyle/>
        <a:p>
          <a:r>
            <a:rPr lang="en-US" b="0" i="0" dirty="0"/>
            <a:t>Splitting Data</a:t>
          </a:r>
          <a:endParaRPr lang="en-US" dirty="0"/>
        </a:p>
      </dgm:t>
    </dgm:pt>
    <dgm:pt modelId="{0B952BDF-FCD1-4A36-86BC-DD6E90F295B2}" type="parTrans" cxnId="{4A675560-4136-4DE3-B94E-D62A9A6552E5}">
      <dgm:prSet/>
      <dgm:spPr/>
      <dgm:t>
        <a:bodyPr/>
        <a:lstStyle/>
        <a:p>
          <a:endParaRPr lang="en-US"/>
        </a:p>
      </dgm:t>
    </dgm:pt>
    <dgm:pt modelId="{40DAA4B4-AB44-4D02-9E35-D0C1B6698CB3}" type="sibTrans" cxnId="{4A675560-4136-4DE3-B94E-D62A9A6552E5}">
      <dgm:prSet/>
      <dgm:spPr/>
      <dgm:t>
        <a:bodyPr/>
        <a:lstStyle/>
        <a:p>
          <a:endParaRPr lang="en-US"/>
        </a:p>
      </dgm:t>
    </dgm:pt>
    <dgm:pt modelId="{FCD9242D-F453-4BE0-96E2-16DE07BED371}">
      <dgm:prSet/>
      <dgm:spPr/>
      <dgm:t>
        <a:bodyPr/>
        <a:lstStyle/>
        <a:p>
          <a:r>
            <a:rPr lang="en-US" b="0" i="0" dirty="0"/>
            <a:t>MODELS</a:t>
          </a:r>
          <a:endParaRPr lang="en-US" dirty="0"/>
        </a:p>
      </dgm:t>
    </dgm:pt>
    <dgm:pt modelId="{9A2BF040-27F8-44AA-95BA-1881D8B0C2EA}" type="parTrans" cxnId="{9FFD0F6F-D535-4C40-9EC9-97746E831BC3}">
      <dgm:prSet/>
      <dgm:spPr/>
      <dgm:t>
        <a:bodyPr/>
        <a:lstStyle/>
        <a:p>
          <a:endParaRPr lang="en-US"/>
        </a:p>
      </dgm:t>
    </dgm:pt>
    <dgm:pt modelId="{DFA50633-4463-4468-A488-87C3EF4A9828}" type="sibTrans" cxnId="{9FFD0F6F-D535-4C40-9EC9-97746E831BC3}">
      <dgm:prSet/>
      <dgm:spPr/>
      <dgm:t>
        <a:bodyPr/>
        <a:lstStyle/>
        <a:p>
          <a:endParaRPr lang="en-US"/>
        </a:p>
      </dgm:t>
    </dgm:pt>
    <dgm:pt modelId="{23C71C51-3DF8-4AD4-B0EC-02EA8B73231B}">
      <dgm:prSet/>
      <dgm:spPr/>
      <dgm:t>
        <a:bodyPr/>
        <a:lstStyle/>
        <a:p>
          <a:r>
            <a:rPr lang="en-US" b="0" i="0"/>
            <a:t>Conclusion</a:t>
          </a:r>
          <a:endParaRPr lang="en-US"/>
        </a:p>
      </dgm:t>
    </dgm:pt>
    <dgm:pt modelId="{CF19220C-1BFD-4BBA-B524-9571B3CE417A}" type="parTrans" cxnId="{B219BE7D-053F-4011-810B-8CAB76017252}">
      <dgm:prSet/>
      <dgm:spPr/>
      <dgm:t>
        <a:bodyPr/>
        <a:lstStyle/>
        <a:p>
          <a:endParaRPr lang="en-US"/>
        </a:p>
      </dgm:t>
    </dgm:pt>
    <dgm:pt modelId="{A3662BF6-006B-46D0-BAC1-5E45B27D0E24}" type="sibTrans" cxnId="{B219BE7D-053F-4011-810B-8CAB76017252}">
      <dgm:prSet/>
      <dgm:spPr/>
      <dgm:t>
        <a:bodyPr/>
        <a:lstStyle/>
        <a:p>
          <a:endParaRPr lang="en-US"/>
        </a:p>
      </dgm:t>
    </dgm:pt>
    <dgm:pt modelId="{5402A6C3-2246-4F30-BF9A-3ADBC0E15854}">
      <dgm:prSet/>
      <dgm:spPr/>
      <dgm:t>
        <a:bodyPr/>
        <a:lstStyle/>
        <a:p>
          <a:r>
            <a:rPr lang="en-US" dirty="0"/>
            <a:t>MODELLING AND PREDICTING WITH MACHINE LEARNING</a:t>
          </a:r>
        </a:p>
      </dgm:t>
    </dgm:pt>
    <dgm:pt modelId="{73E81343-27B6-41EB-A3B3-A5D1D650536A}" type="parTrans" cxnId="{ACA1D755-2290-4D60-904B-BA2C1B72AC0D}">
      <dgm:prSet/>
      <dgm:spPr/>
      <dgm:t>
        <a:bodyPr/>
        <a:lstStyle/>
        <a:p>
          <a:endParaRPr lang="en-US"/>
        </a:p>
      </dgm:t>
    </dgm:pt>
    <dgm:pt modelId="{B1CD1B66-6A7A-4FA8-AC12-12A7F4DA84D5}" type="sibTrans" cxnId="{ACA1D755-2290-4D60-904B-BA2C1B72AC0D}">
      <dgm:prSet/>
      <dgm:spPr/>
      <dgm:t>
        <a:bodyPr/>
        <a:lstStyle/>
        <a:p>
          <a:endParaRPr lang="en-US"/>
        </a:p>
      </dgm:t>
    </dgm:pt>
    <dgm:pt modelId="{263E2916-A8B9-4770-BBEB-3ADCA10141A6}" type="pres">
      <dgm:prSet presAssocID="{54CADEB6-0376-4F0B-9230-EAF099332911}" presName="linear" presStyleCnt="0">
        <dgm:presLayoutVars>
          <dgm:animLvl val="lvl"/>
          <dgm:resizeHandles val="exact"/>
        </dgm:presLayoutVars>
      </dgm:prSet>
      <dgm:spPr/>
    </dgm:pt>
    <dgm:pt modelId="{8D6825BA-FC64-401E-A994-7EDD9061339C}" type="pres">
      <dgm:prSet presAssocID="{E34D2797-8B96-4719-A7ED-9A9FCD820355}" presName="parentText" presStyleLbl="node1" presStyleIdx="0" presStyleCnt="9">
        <dgm:presLayoutVars>
          <dgm:chMax val="0"/>
          <dgm:bulletEnabled val="1"/>
        </dgm:presLayoutVars>
      </dgm:prSet>
      <dgm:spPr/>
    </dgm:pt>
    <dgm:pt modelId="{462F5D1E-A18B-4595-906E-949DB99029FA}" type="pres">
      <dgm:prSet presAssocID="{7AE3873C-E819-42D6-8C73-E0B8F145AB4C}" presName="spacer" presStyleCnt="0"/>
      <dgm:spPr/>
    </dgm:pt>
    <dgm:pt modelId="{16F41636-43E6-4DA5-942F-A683082258D8}" type="pres">
      <dgm:prSet presAssocID="{5892F936-1A27-4F71-80B8-3359D3B93CA2}" presName="parentText" presStyleLbl="node1" presStyleIdx="1" presStyleCnt="9">
        <dgm:presLayoutVars>
          <dgm:chMax val="0"/>
          <dgm:bulletEnabled val="1"/>
        </dgm:presLayoutVars>
      </dgm:prSet>
      <dgm:spPr/>
    </dgm:pt>
    <dgm:pt modelId="{0429E812-0358-4ED8-89B0-D17556120B2C}" type="pres">
      <dgm:prSet presAssocID="{1DD0ECBB-0D3F-4243-A5CE-53D46EC99E12}" presName="spacer" presStyleCnt="0"/>
      <dgm:spPr/>
    </dgm:pt>
    <dgm:pt modelId="{FFF2FC90-907C-4B1F-8485-515546E6237C}" type="pres">
      <dgm:prSet presAssocID="{3C4BE931-A8E0-462D-B97E-FEB5C265C709}" presName="parentText" presStyleLbl="node1" presStyleIdx="2" presStyleCnt="9">
        <dgm:presLayoutVars>
          <dgm:chMax val="0"/>
          <dgm:bulletEnabled val="1"/>
        </dgm:presLayoutVars>
      </dgm:prSet>
      <dgm:spPr/>
    </dgm:pt>
    <dgm:pt modelId="{98346A2E-E0F7-4445-860F-71D600657AFE}" type="pres">
      <dgm:prSet presAssocID="{691068BE-879D-4DAB-9A45-FAE00EE9DAF3}" presName="spacer" presStyleCnt="0"/>
      <dgm:spPr/>
    </dgm:pt>
    <dgm:pt modelId="{5FD37606-AD2E-412F-8FA5-658B473D1CA4}" type="pres">
      <dgm:prSet presAssocID="{D70AEE1B-569F-4D7C-A509-2989D265B31A}" presName="parentText" presStyleLbl="node1" presStyleIdx="3" presStyleCnt="9">
        <dgm:presLayoutVars>
          <dgm:chMax val="0"/>
          <dgm:bulletEnabled val="1"/>
        </dgm:presLayoutVars>
      </dgm:prSet>
      <dgm:spPr/>
    </dgm:pt>
    <dgm:pt modelId="{E8593319-1C0E-4F2E-9DFB-67FC25E5B6C2}" type="pres">
      <dgm:prSet presAssocID="{B5FAADB8-9F7B-4D63-BB7B-0F0CAFA18D09}" presName="spacer" presStyleCnt="0"/>
      <dgm:spPr/>
    </dgm:pt>
    <dgm:pt modelId="{C18D107E-79A5-4738-860E-F8A1D401AA06}" type="pres">
      <dgm:prSet presAssocID="{028DF06A-9EB1-47E6-8B1C-96D44A4A6CFD}" presName="parentText" presStyleLbl="node1" presStyleIdx="4" presStyleCnt="9">
        <dgm:presLayoutVars>
          <dgm:chMax val="0"/>
          <dgm:bulletEnabled val="1"/>
        </dgm:presLayoutVars>
      </dgm:prSet>
      <dgm:spPr/>
    </dgm:pt>
    <dgm:pt modelId="{61154C73-EBEF-40A2-A78B-91217EB59AA9}" type="pres">
      <dgm:prSet presAssocID="{0E8EDD1F-1456-41DD-901C-55C370EB571A}" presName="spacer" presStyleCnt="0"/>
      <dgm:spPr/>
    </dgm:pt>
    <dgm:pt modelId="{030CF439-60AC-4E87-A9D8-7E6337DBB592}" type="pres">
      <dgm:prSet presAssocID="{70EB8296-33D4-40C8-A8DB-E8C45478DC75}" presName="parentText" presStyleLbl="node1" presStyleIdx="5" presStyleCnt="9">
        <dgm:presLayoutVars>
          <dgm:chMax val="0"/>
          <dgm:bulletEnabled val="1"/>
        </dgm:presLayoutVars>
      </dgm:prSet>
      <dgm:spPr/>
    </dgm:pt>
    <dgm:pt modelId="{73B375F6-D8A8-423B-B4C2-B365D407913A}" type="pres">
      <dgm:prSet presAssocID="{40DAA4B4-AB44-4D02-9E35-D0C1B6698CB3}" presName="spacer" presStyleCnt="0"/>
      <dgm:spPr/>
    </dgm:pt>
    <dgm:pt modelId="{85367C27-5BEF-4BE2-893B-896C2CC23DE9}" type="pres">
      <dgm:prSet presAssocID="{5402A6C3-2246-4F30-BF9A-3ADBC0E15854}" presName="parentText" presStyleLbl="node1" presStyleIdx="6" presStyleCnt="9">
        <dgm:presLayoutVars>
          <dgm:chMax val="0"/>
          <dgm:bulletEnabled val="1"/>
        </dgm:presLayoutVars>
      </dgm:prSet>
      <dgm:spPr/>
    </dgm:pt>
    <dgm:pt modelId="{708317AD-E58A-4086-822B-E25A2DE86588}" type="pres">
      <dgm:prSet presAssocID="{B1CD1B66-6A7A-4FA8-AC12-12A7F4DA84D5}" presName="spacer" presStyleCnt="0"/>
      <dgm:spPr/>
    </dgm:pt>
    <dgm:pt modelId="{6AEA4989-7C2F-4DD6-BB87-4BCD1755A9BB}" type="pres">
      <dgm:prSet presAssocID="{FCD9242D-F453-4BE0-96E2-16DE07BED371}" presName="parentText" presStyleLbl="node1" presStyleIdx="7" presStyleCnt="9">
        <dgm:presLayoutVars>
          <dgm:chMax val="0"/>
          <dgm:bulletEnabled val="1"/>
        </dgm:presLayoutVars>
      </dgm:prSet>
      <dgm:spPr/>
    </dgm:pt>
    <dgm:pt modelId="{85B7AF57-27A0-40AC-9611-A58B716E247A}" type="pres">
      <dgm:prSet presAssocID="{DFA50633-4463-4468-A488-87C3EF4A9828}" presName="spacer" presStyleCnt="0"/>
      <dgm:spPr/>
    </dgm:pt>
    <dgm:pt modelId="{7DB38AA4-B607-4D95-94B1-207A57A8B84C}" type="pres">
      <dgm:prSet presAssocID="{23C71C51-3DF8-4AD4-B0EC-02EA8B73231B}" presName="parentText" presStyleLbl="node1" presStyleIdx="8" presStyleCnt="9" custLinFactNeighborX="331" custLinFactNeighborY="-17698">
        <dgm:presLayoutVars>
          <dgm:chMax val="0"/>
          <dgm:bulletEnabled val="1"/>
        </dgm:presLayoutVars>
      </dgm:prSet>
      <dgm:spPr/>
    </dgm:pt>
  </dgm:ptLst>
  <dgm:cxnLst>
    <dgm:cxn modelId="{0E271D0D-F878-474D-87DE-FD6370CA83A8}" type="presOf" srcId="{3C4BE931-A8E0-462D-B97E-FEB5C265C709}" destId="{FFF2FC90-907C-4B1F-8485-515546E6237C}" srcOrd="0" destOrd="0" presId="urn:microsoft.com/office/officeart/2005/8/layout/vList2"/>
    <dgm:cxn modelId="{062A8428-9EA2-4E40-855D-CFCD827EAC0E}" type="presOf" srcId="{70EB8296-33D4-40C8-A8DB-E8C45478DC75}" destId="{030CF439-60AC-4E87-A9D8-7E6337DBB592}" srcOrd="0" destOrd="0" presId="urn:microsoft.com/office/officeart/2005/8/layout/vList2"/>
    <dgm:cxn modelId="{4A675560-4136-4DE3-B94E-D62A9A6552E5}" srcId="{54CADEB6-0376-4F0B-9230-EAF099332911}" destId="{70EB8296-33D4-40C8-A8DB-E8C45478DC75}" srcOrd="5" destOrd="0" parTransId="{0B952BDF-FCD1-4A36-86BC-DD6E90F295B2}" sibTransId="{40DAA4B4-AB44-4D02-9E35-D0C1B6698CB3}"/>
    <dgm:cxn modelId="{9FFD0F6F-D535-4C40-9EC9-97746E831BC3}" srcId="{54CADEB6-0376-4F0B-9230-EAF099332911}" destId="{FCD9242D-F453-4BE0-96E2-16DE07BED371}" srcOrd="7" destOrd="0" parTransId="{9A2BF040-27F8-44AA-95BA-1881D8B0C2EA}" sibTransId="{DFA50633-4463-4468-A488-87C3EF4A9828}"/>
    <dgm:cxn modelId="{2FC93472-3044-4A37-8BE9-EA80F030CD4E}" type="presOf" srcId="{23C71C51-3DF8-4AD4-B0EC-02EA8B73231B}" destId="{7DB38AA4-B607-4D95-94B1-207A57A8B84C}" srcOrd="0" destOrd="0" presId="urn:microsoft.com/office/officeart/2005/8/layout/vList2"/>
    <dgm:cxn modelId="{17BDA372-CD45-41DD-9550-633126C7EF30}" type="presOf" srcId="{54CADEB6-0376-4F0B-9230-EAF099332911}" destId="{263E2916-A8B9-4770-BBEB-3ADCA10141A6}" srcOrd="0" destOrd="0" presId="urn:microsoft.com/office/officeart/2005/8/layout/vList2"/>
    <dgm:cxn modelId="{FC3E4254-A19F-4836-89CE-35C7D81CC38C}" type="presOf" srcId="{E34D2797-8B96-4719-A7ED-9A9FCD820355}" destId="{8D6825BA-FC64-401E-A994-7EDD9061339C}" srcOrd="0" destOrd="0" presId="urn:microsoft.com/office/officeart/2005/8/layout/vList2"/>
    <dgm:cxn modelId="{ACA1D755-2290-4D60-904B-BA2C1B72AC0D}" srcId="{54CADEB6-0376-4F0B-9230-EAF099332911}" destId="{5402A6C3-2246-4F30-BF9A-3ADBC0E15854}" srcOrd="6" destOrd="0" parTransId="{73E81343-27B6-41EB-A3B3-A5D1D650536A}" sibTransId="{B1CD1B66-6A7A-4FA8-AC12-12A7F4DA84D5}"/>
    <dgm:cxn modelId="{383D135A-715E-49F4-AFF0-91E241031D11}" type="presOf" srcId="{FCD9242D-F453-4BE0-96E2-16DE07BED371}" destId="{6AEA4989-7C2F-4DD6-BB87-4BCD1755A9BB}" srcOrd="0" destOrd="0" presId="urn:microsoft.com/office/officeart/2005/8/layout/vList2"/>
    <dgm:cxn modelId="{B219BE7D-053F-4011-810B-8CAB76017252}" srcId="{54CADEB6-0376-4F0B-9230-EAF099332911}" destId="{23C71C51-3DF8-4AD4-B0EC-02EA8B73231B}" srcOrd="8" destOrd="0" parTransId="{CF19220C-1BFD-4BBA-B524-9571B3CE417A}" sibTransId="{A3662BF6-006B-46D0-BAC1-5E45B27D0E24}"/>
    <dgm:cxn modelId="{0212C783-521A-4EF4-ABE5-01A446C958E2}" srcId="{54CADEB6-0376-4F0B-9230-EAF099332911}" destId="{E34D2797-8B96-4719-A7ED-9A9FCD820355}" srcOrd="0" destOrd="0" parTransId="{DEFF591F-4097-4A94-848C-7D9A0A7925F1}" sibTransId="{7AE3873C-E819-42D6-8C73-E0B8F145AB4C}"/>
    <dgm:cxn modelId="{8878108C-FA51-48A4-9D63-AEEC5EC8BA6B}" type="presOf" srcId="{5892F936-1A27-4F71-80B8-3359D3B93CA2}" destId="{16F41636-43E6-4DA5-942F-A683082258D8}" srcOrd="0" destOrd="0" presId="urn:microsoft.com/office/officeart/2005/8/layout/vList2"/>
    <dgm:cxn modelId="{6E6A2E8E-3E69-4BB7-A16F-2EB969D5B2F2}" srcId="{54CADEB6-0376-4F0B-9230-EAF099332911}" destId="{028DF06A-9EB1-47E6-8B1C-96D44A4A6CFD}" srcOrd="4" destOrd="0" parTransId="{4FC3E5D1-CA68-4D12-B55E-88ED06A04AE9}" sibTransId="{0E8EDD1F-1456-41DD-901C-55C370EB571A}"/>
    <dgm:cxn modelId="{02B3C790-8DE6-4863-BAE0-B4BE4F737EFA}" type="presOf" srcId="{D70AEE1B-569F-4D7C-A509-2989D265B31A}" destId="{5FD37606-AD2E-412F-8FA5-658B473D1CA4}" srcOrd="0" destOrd="0" presId="urn:microsoft.com/office/officeart/2005/8/layout/vList2"/>
    <dgm:cxn modelId="{03059E93-0CF6-471B-89A5-45F1FA43C791}" srcId="{54CADEB6-0376-4F0B-9230-EAF099332911}" destId="{3C4BE931-A8E0-462D-B97E-FEB5C265C709}" srcOrd="2" destOrd="0" parTransId="{6B537121-101E-4AB7-84A9-DF891C02889D}" sibTransId="{691068BE-879D-4DAB-9A45-FAE00EE9DAF3}"/>
    <dgm:cxn modelId="{73CF69BC-9EC0-47B3-9FF5-E7D5D336A2A6}" type="presOf" srcId="{5402A6C3-2246-4F30-BF9A-3ADBC0E15854}" destId="{85367C27-5BEF-4BE2-893B-896C2CC23DE9}" srcOrd="0" destOrd="0" presId="urn:microsoft.com/office/officeart/2005/8/layout/vList2"/>
    <dgm:cxn modelId="{81B7DDC3-50C0-4BA0-ABDB-1C76A6FA5901}" srcId="{54CADEB6-0376-4F0B-9230-EAF099332911}" destId="{D70AEE1B-569F-4D7C-A509-2989D265B31A}" srcOrd="3" destOrd="0" parTransId="{F160EA7C-1095-4456-BD47-485BADC9DC50}" sibTransId="{B5FAADB8-9F7B-4D63-BB7B-0F0CAFA18D09}"/>
    <dgm:cxn modelId="{7C72D2F3-59E9-44BD-91D3-9349B7D6D741}" type="presOf" srcId="{028DF06A-9EB1-47E6-8B1C-96D44A4A6CFD}" destId="{C18D107E-79A5-4738-860E-F8A1D401AA06}" srcOrd="0" destOrd="0" presId="urn:microsoft.com/office/officeart/2005/8/layout/vList2"/>
    <dgm:cxn modelId="{53EB7CFB-65AE-40D5-895F-EBB840215435}" srcId="{54CADEB6-0376-4F0B-9230-EAF099332911}" destId="{5892F936-1A27-4F71-80B8-3359D3B93CA2}" srcOrd="1" destOrd="0" parTransId="{CA8428E8-91F7-4EEA-82C6-CCDEAA924B63}" sibTransId="{1DD0ECBB-0D3F-4243-A5CE-53D46EC99E12}"/>
    <dgm:cxn modelId="{9C7CCA89-B194-423A-8874-B061E4DA0809}" type="presParOf" srcId="{263E2916-A8B9-4770-BBEB-3ADCA10141A6}" destId="{8D6825BA-FC64-401E-A994-7EDD9061339C}" srcOrd="0" destOrd="0" presId="urn:microsoft.com/office/officeart/2005/8/layout/vList2"/>
    <dgm:cxn modelId="{B6BB74A9-258D-4A51-8112-2C0307A8B7FA}" type="presParOf" srcId="{263E2916-A8B9-4770-BBEB-3ADCA10141A6}" destId="{462F5D1E-A18B-4595-906E-949DB99029FA}" srcOrd="1" destOrd="0" presId="urn:microsoft.com/office/officeart/2005/8/layout/vList2"/>
    <dgm:cxn modelId="{09A2B744-A94F-4FA8-A1EC-DBA619D13D19}" type="presParOf" srcId="{263E2916-A8B9-4770-BBEB-3ADCA10141A6}" destId="{16F41636-43E6-4DA5-942F-A683082258D8}" srcOrd="2" destOrd="0" presId="urn:microsoft.com/office/officeart/2005/8/layout/vList2"/>
    <dgm:cxn modelId="{134FD537-8291-4B7D-9020-712D5D44AF58}" type="presParOf" srcId="{263E2916-A8B9-4770-BBEB-3ADCA10141A6}" destId="{0429E812-0358-4ED8-89B0-D17556120B2C}" srcOrd="3" destOrd="0" presId="urn:microsoft.com/office/officeart/2005/8/layout/vList2"/>
    <dgm:cxn modelId="{4C805407-C26E-47E5-9394-00CDCC3E63C2}" type="presParOf" srcId="{263E2916-A8B9-4770-BBEB-3ADCA10141A6}" destId="{FFF2FC90-907C-4B1F-8485-515546E6237C}" srcOrd="4" destOrd="0" presId="urn:microsoft.com/office/officeart/2005/8/layout/vList2"/>
    <dgm:cxn modelId="{1A5DC5D2-8A82-4B4C-A8F9-567D95BC02E5}" type="presParOf" srcId="{263E2916-A8B9-4770-BBEB-3ADCA10141A6}" destId="{98346A2E-E0F7-4445-860F-71D600657AFE}" srcOrd="5" destOrd="0" presId="urn:microsoft.com/office/officeart/2005/8/layout/vList2"/>
    <dgm:cxn modelId="{2EC57CF7-AD36-462A-8A89-3860E48DAA63}" type="presParOf" srcId="{263E2916-A8B9-4770-BBEB-3ADCA10141A6}" destId="{5FD37606-AD2E-412F-8FA5-658B473D1CA4}" srcOrd="6" destOrd="0" presId="urn:microsoft.com/office/officeart/2005/8/layout/vList2"/>
    <dgm:cxn modelId="{6DFBA008-A244-4F85-BEF6-1A5E0C423950}" type="presParOf" srcId="{263E2916-A8B9-4770-BBEB-3ADCA10141A6}" destId="{E8593319-1C0E-4F2E-9DFB-67FC25E5B6C2}" srcOrd="7" destOrd="0" presId="urn:microsoft.com/office/officeart/2005/8/layout/vList2"/>
    <dgm:cxn modelId="{AFF1067F-879F-4C42-9279-B3B9C14BAC59}" type="presParOf" srcId="{263E2916-A8B9-4770-BBEB-3ADCA10141A6}" destId="{C18D107E-79A5-4738-860E-F8A1D401AA06}" srcOrd="8" destOrd="0" presId="urn:microsoft.com/office/officeart/2005/8/layout/vList2"/>
    <dgm:cxn modelId="{080F0C74-5CE7-43D7-9C9D-2BD9BD682C9D}" type="presParOf" srcId="{263E2916-A8B9-4770-BBEB-3ADCA10141A6}" destId="{61154C73-EBEF-40A2-A78B-91217EB59AA9}" srcOrd="9" destOrd="0" presId="urn:microsoft.com/office/officeart/2005/8/layout/vList2"/>
    <dgm:cxn modelId="{5B7BB4CC-760B-437B-9012-CD2D51A0F6C8}" type="presParOf" srcId="{263E2916-A8B9-4770-BBEB-3ADCA10141A6}" destId="{030CF439-60AC-4E87-A9D8-7E6337DBB592}" srcOrd="10" destOrd="0" presId="urn:microsoft.com/office/officeart/2005/8/layout/vList2"/>
    <dgm:cxn modelId="{0D0CB690-230D-432F-83D4-7314E9F0043A}" type="presParOf" srcId="{263E2916-A8B9-4770-BBEB-3ADCA10141A6}" destId="{73B375F6-D8A8-423B-B4C2-B365D407913A}" srcOrd="11" destOrd="0" presId="urn:microsoft.com/office/officeart/2005/8/layout/vList2"/>
    <dgm:cxn modelId="{4374941B-625A-415B-99E7-314CC8F2FFA4}" type="presParOf" srcId="{263E2916-A8B9-4770-BBEB-3ADCA10141A6}" destId="{85367C27-5BEF-4BE2-893B-896C2CC23DE9}" srcOrd="12" destOrd="0" presId="urn:microsoft.com/office/officeart/2005/8/layout/vList2"/>
    <dgm:cxn modelId="{7D383C82-B94A-4860-A575-903C848ED59B}" type="presParOf" srcId="{263E2916-A8B9-4770-BBEB-3ADCA10141A6}" destId="{708317AD-E58A-4086-822B-E25A2DE86588}" srcOrd="13" destOrd="0" presId="urn:microsoft.com/office/officeart/2005/8/layout/vList2"/>
    <dgm:cxn modelId="{4A8B099A-EB22-4D30-BA34-5387EB368190}" type="presParOf" srcId="{263E2916-A8B9-4770-BBEB-3ADCA10141A6}" destId="{6AEA4989-7C2F-4DD6-BB87-4BCD1755A9BB}" srcOrd="14" destOrd="0" presId="urn:microsoft.com/office/officeart/2005/8/layout/vList2"/>
    <dgm:cxn modelId="{8FD74AB3-ECEC-45DB-96F1-24832A308D45}" type="presParOf" srcId="{263E2916-A8B9-4770-BBEB-3ADCA10141A6}" destId="{85B7AF57-27A0-40AC-9611-A58B716E247A}" srcOrd="15" destOrd="0" presId="urn:microsoft.com/office/officeart/2005/8/layout/vList2"/>
    <dgm:cxn modelId="{BC72D1E5-9D7D-4324-BD43-E9F343694480}" type="presParOf" srcId="{263E2916-A8B9-4770-BBEB-3ADCA10141A6}" destId="{7DB38AA4-B607-4D95-94B1-207A57A8B84C}"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825BA-FC64-401E-A994-7EDD9061339C}">
      <dsp:nvSpPr>
        <dsp:cNvPr id="0" name=""/>
        <dsp:cNvSpPr/>
      </dsp:nvSpPr>
      <dsp:spPr>
        <a:xfrm>
          <a:off x="0" y="304679"/>
          <a:ext cx="4006300" cy="257400"/>
        </a:xfrm>
        <a:prstGeom prst="roundRect">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t>Problem Statement</a:t>
          </a:r>
          <a:endParaRPr lang="en-US" sz="1100" kern="1200"/>
        </a:p>
      </dsp:txBody>
      <dsp:txXfrm>
        <a:off x="12565" y="317244"/>
        <a:ext cx="3981170" cy="232270"/>
      </dsp:txXfrm>
    </dsp:sp>
    <dsp:sp modelId="{16F41636-43E6-4DA5-942F-A683082258D8}">
      <dsp:nvSpPr>
        <dsp:cNvPr id="0" name=""/>
        <dsp:cNvSpPr/>
      </dsp:nvSpPr>
      <dsp:spPr>
        <a:xfrm>
          <a:off x="0" y="593759"/>
          <a:ext cx="4006300" cy="257400"/>
        </a:xfrm>
        <a:prstGeom prst="roundRect">
          <a:avLst/>
        </a:prstGeom>
        <a:solidFill>
          <a:schemeClr val="accent6">
            <a:shade val="80000"/>
            <a:hueOff val="13601"/>
            <a:satOff val="2703"/>
            <a:lumOff val="30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DATA DESCRIPTION</a:t>
          </a:r>
          <a:endParaRPr lang="en-US" sz="1100" kern="1200" dirty="0"/>
        </a:p>
      </dsp:txBody>
      <dsp:txXfrm>
        <a:off x="12565" y="606324"/>
        <a:ext cx="3981170" cy="232270"/>
      </dsp:txXfrm>
    </dsp:sp>
    <dsp:sp modelId="{FFF2FC90-907C-4B1F-8485-515546E6237C}">
      <dsp:nvSpPr>
        <dsp:cNvPr id="0" name=""/>
        <dsp:cNvSpPr/>
      </dsp:nvSpPr>
      <dsp:spPr>
        <a:xfrm>
          <a:off x="0" y="882839"/>
          <a:ext cx="4006300" cy="257400"/>
        </a:xfrm>
        <a:prstGeom prst="roundRect">
          <a:avLst/>
        </a:prstGeom>
        <a:solidFill>
          <a:schemeClr val="accent6">
            <a:shade val="80000"/>
            <a:hueOff val="27201"/>
            <a:satOff val="5406"/>
            <a:lumOff val="602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Data Cleaning</a:t>
          </a:r>
          <a:endParaRPr lang="en-US" sz="1100" kern="1200" dirty="0"/>
        </a:p>
      </dsp:txBody>
      <dsp:txXfrm>
        <a:off x="12565" y="895404"/>
        <a:ext cx="3981170" cy="232270"/>
      </dsp:txXfrm>
    </dsp:sp>
    <dsp:sp modelId="{5FD37606-AD2E-412F-8FA5-658B473D1CA4}">
      <dsp:nvSpPr>
        <dsp:cNvPr id="0" name=""/>
        <dsp:cNvSpPr/>
      </dsp:nvSpPr>
      <dsp:spPr>
        <a:xfrm>
          <a:off x="0" y="1171919"/>
          <a:ext cx="4006300" cy="257400"/>
        </a:xfrm>
        <a:prstGeom prst="roundRect">
          <a:avLst/>
        </a:prstGeom>
        <a:solidFill>
          <a:schemeClr val="accent6">
            <a:shade val="80000"/>
            <a:hueOff val="40802"/>
            <a:satOff val="8109"/>
            <a:lumOff val="90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Extra Data Analysis(EDA)</a:t>
          </a:r>
          <a:endParaRPr lang="en-US" sz="1100" kern="1200" dirty="0"/>
        </a:p>
      </dsp:txBody>
      <dsp:txXfrm>
        <a:off x="12565" y="1184484"/>
        <a:ext cx="3981170" cy="232270"/>
      </dsp:txXfrm>
    </dsp:sp>
    <dsp:sp modelId="{C18D107E-79A5-4738-860E-F8A1D401AA06}">
      <dsp:nvSpPr>
        <dsp:cNvPr id="0" name=""/>
        <dsp:cNvSpPr/>
      </dsp:nvSpPr>
      <dsp:spPr>
        <a:xfrm>
          <a:off x="0" y="1461000"/>
          <a:ext cx="4006300" cy="257400"/>
        </a:xfrm>
        <a:prstGeom prst="roundRect">
          <a:avLst/>
        </a:prstGeom>
        <a:solidFill>
          <a:schemeClr val="accent6">
            <a:shade val="80000"/>
            <a:hueOff val="54402"/>
            <a:satOff val="10813"/>
            <a:lumOff val="120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FEATURE ENGINEERING/SELECTION</a:t>
          </a:r>
          <a:endParaRPr lang="en-US" sz="1100" kern="1200" dirty="0"/>
        </a:p>
      </dsp:txBody>
      <dsp:txXfrm>
        <a:off x="12565" y="1473565"/>
        <a:ext cx="3981170" cy="232270"/>
      </dsp:txXfrm>
    </dsp:sp>
    <dsp:sp modelId="{030CF439-60AC-4E87-A9D8-7E6337DBB592}">
      <dsp:nvSpPr>
        <dsp:cNvPr id="0" name=""/>
        <dsp:cNvSpPr/>
      </dsp:nvSpPr>
      <dsp:spPr>
        <a:xfrm>
          <a:off x="0" y="1750080"/>
          <a:ext cx="4006300" cy="257400"/>
        </a:xfrm>
        <a:prstGeom prst="roundRect">
          <a:avLst/>
        </a:prstGeom>
        <a:solidFill>
          <a:schemeClr val="accent6">
            <a:shade val="80000"/>
            <a:hueOff val="68003"/>
            <a:satOff val="13516"/>
            <a:lumOff val="150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Splitting Data</a:t>
          </a:r>
          <a:endParaRPr lang="en-US" sz="1100" kern="1200" dirty="0"/>
        </a:p>
      </dsp:txBody>
      <dsp:txXfrm>
        <a:off x="12565" y="1762645"/>
        <a:ext cx="3981170" cy="232270"/>
      </dsp:txXfrm>
    </dsp:sp>
    <dsp:sp modelId="{85367C27-5BEF-4BE2-893B-896C2CC23DE9}">
      <dsp:nvSpPr>
        <dsp:cNvPr id="0" name=""/>
        <dsp:cNvSpPr/>
      </dsp:nvSpPr>
      <dsp:spPr>
        <a:xfrm>
          <a:off x="0" y="2039160"/>
          <a:ext cx="4006300" cy="257400"/>
        </a:xfrm>
        <a:prstGeom prst="roundRect">
          <a:avLst/>
        </a:prstGeom>
        <a:solidFill>
          <a:schemeClr val="accent6">
            <a:shade val="80000"/>
            <a:hueOff val="81604"/>
            <a:satOff val="16219"/>
            <a:lumOff val="180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MODELLING AND PREDICTING WITH MACHINE LEARNING</a:t>
          </a:r>
        </a:p>
      </dsp:txBody>
      <dsp:txXfrm>
        <a:off x="12565" y="2051725"/>
        <a:ext cx="3981170" cy="232270"/>
      </dsp:txXfrm>
    </dsp:sp>
    <dsp:sp modelId="{6AEA4989-7C2F-4DD6-BB87-4BCD1755A9BB}">
      <dsp:nvSpPr>
        <dsp:cNvPr id="0" name=""/>
        <dsp:cNvSpPr/>
      </dsp:nvSpPr>
      <dsp:spPr>
        <a:xfrm>
          <a:off x="0" y="2328240"/>
          <a:ext cx="4006300" cy="257400"/>
        </a:xfrm>
        <a:prstGeom prst="roundRect">
          <a:avLst/>
        </a:prstGeom>
        <a:solidFill>
          <a:schemeClr val="accent6">
            <a:shade val="80000"/>
            <a:hueOff val="95204"/>
            <a:satOff val="18922"/>
            <a:lumOff val="210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MODELS</a:t>
          </a:r>
          <a:endParaRPr lang="en-US" sz="1100" kern="1200" dirty="0"/>
        </a:p>
      </dsp:txBody>
      <dsp:txXfrm>
        <a:off x="12565" y="2340805"/>
        <a:ext cx="3981170" cy="232270"/>
      </dsp:txXfrm>
    </dsp:sp>
    <dsp:sp modelId="{7DB38AA4-B607-4D95-94B1-207A57A8B84C}">
      <dsp:nvSpPr>
        <dsp:cNvPr id="0" name=""/>
        <dsp:cNvSpPr/>
      </dsp:nvSpPr>
      <dsp:spPr>
        <a:xfrm>
          <a:off x="0" y="2611713"/>
          <a:ext cx="4006300" cy="257400"/>
        </a:xfrm>
        <a:prstGeom prst="roundRect">
          <a:avLst/>
        </a:prstGeom>
        <a:solidFill>
          <a:schemeClr val="accent6">
            <a:shade val="80000"/>
            <a:hueOff val="108805"/>
            <a:satOff val="21625"/>
            <a:lumOff val="240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t>Conclusion</a:t>
          </a:r>
          <a:endParaRPr lang="en-US" sz="1100" kern="1200"/>
        </a:p>
      </dsp:txBody>
      <dsp:txXfrm>
        <a:off x="12565" y="2624278"/>
        <a:ext cx="3981170" cy="23227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2248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lumMod val="40000"/>
            <a:lumOff val="60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1">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transition spd="slow">
    <p:push dir="u"/>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scarfedigitalsandbox.teach.educ.ubc.ca/thanking-concept-labels-displaying-the-words-thank-you/" TargetMode="External"/><Relationship Id="rId2" Type="http://schemas.openxmlformats.org/officeDocument/2006/relationships/image" Target="../media/image27.jpg"/><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hyperlink" Target="https://www.aliem.com/2016/team-based-learning-2016-jgme-aliem-hot-topics-in-medical-educa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nonsa.pl/wiki/Problem"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311700" y="3354218"/>
            <a:ext cx="8520600" cy="1290296"/>
          </a:xfrm>
          <a:prstGeom prst="rect">
            <a:avLst/>
          </a:prstGeom>
          <a:noFill/>
          <a:ln>
            <a:noFill/>
          </a:ln>
        </p:spPr>
        <p:txBody>
          <a:bodyPr spcFirstLastPara="1" wrap="square" lIns="91425" tIns="91425" rIns="91425" bIns="91425" anchor="b" anchorCtr="0">
            <a:noAutofit/>
          </a:bodyPr>
          <a:lstStyle/>
          <a:p>
            <a:pPr lvl="0">
              <a:buSzPts val="5200"/>
            </a:pPr>
            <a:br>
              <a:rPr lang="en-GB" sz="2800" b="1" dirty="0">
                <a:solidFill>
                  <a:schemeClr val="lt1"/>
                </a:solidFill>
                <a:latin typeface="Mongolian Baiti" panose="03000500000000000000" pitchFamily="66" charset="0"/>
                <a:ea typeface="Montserrat"/>
                <a:cs typeface="Mongolian Baiti" panose="03000500000000000000" pitchFamily="66" charset="0"/>
                <a:sym typeface="Montserrat"/>
              </a:rPr>
            </a:br>
            <a:r>
              <a:rPr lang="en-GB" sz="1800" b="1" dirty="0">
                <a:solidFill>
                  <a:schemeClr val="bg2">
                    <a:lumMod val="10000"/>
                  </a:schemeClr>
                </a:solidFill>
                <a:latin typeface="Mongolian Baiti" panose="03000500000000000000" pitchFamily="66" charset="0"/>
                <a:ea typeface="Montserrat"/>
                <a:cs typeface="Mongolian Baiti" panose="03000500000000000000" pitchFamily="66" charset="0"/>
                <a:sym typeface="Montserrat"/>
              </a:rPr>
              <a:t>Pankaj Kumar Yadav,</a:t>
            </a:r>
            <a:br>
              <a:rPr lang="en-GB" sz="1800" b="1" dirty="0">
                <a:solidFill>
                  <a:schemeClr val="bg2">
                    <a:lumMod val="10000"/>
                  </a:schemeClr>
                </a:solidFill>
                <a:latin typeface="Mongolian Baiti" panose="03000500000000000000" pitchFamily="66" charset="0"/>
                <a:ea typeface="Montserrat"/>
                <a:cs typeface="Mongolian Baiti" panose="03000500000000000000" pitchFamily="66" charset="0"/>
                <a:sym typeface="Montserrat"/>
              </a:rPr>
            </a:br>
            <a:r>
              <a:rPr lang="en-GB" sz="1800" b="1" dirty="0" err="1">
                <a:solidFill>
                  <a:schemeClr val="bg2">
                    <a:lumMod val="10000"/>
                  </a:schemeClr>
                </a:solidFill>
                <a:latin typeface="Mongolian Baiti" panose="03000500000000000000" pitchFamily="66" charset="0"/>
                <a:ea typeface="Montserrat"/>
                <a:cs typeface="Mongolian Baiti" panose="03000500000000000000" pitchFamily="66" charset="0"/>
                <a:sym typeface="Montserrat"/>
              </a:rPr>
              <a:t>Harshada</a:t>
            </a:r>
            <a:r>
              <a:rPr lang="en-GB" sz="1800" b="1" dirty="0">
                <a:solidFill>
                  <a:schemeClr val="bg2">
                    <a:lumMod val="10000"/>
                  </a:schemeClr>
                </a:solidFill>
                <a:latin typeface="Mongolian Baiti" panose="03000500000000000000" pitchFamily="66" charset="0"/>
                <a:ea typeface="Montserrat"/>
                <a:cs typeface="Mongolian Baiti" panose="03000500000000000000" pitchFamily="66" charset="0"/>
                <a:sym typeface="Montserrat"/>
              </a:rPr>
              <a:t> Gore,</a:t>
            </a:r>
            <a:br>
              <a:rPr lang="en-GB" sz="1800" b="1" dirty="0">
                <a:solidFill>
                  <a:schemeClr val="bg2">
                    <a:lumMod val="10000"/>
                  </a:schemeClr>
                </a:solidFill>
                <a:latin typeface="Mongolian Baiti" panose="03000500000000000000" pitchFamily="66" charset="0"/>
                <a:ea typeface="Montserrat"/>
                <a:cs typeface="Mongolian Baiti" panose="03000500000000000000" pitchFamily="66" charset="0"/>
                <a:sym typeface="Montserrat"/>
              </a:rPr>
            </a:br>
            <a:r>
              <a:rPr lang="en-GB" sz="1800" b="1" dirty="0">
                <a:solidFill>
                  <a:schemeClr val="bg2">
                    <a:lumMod val="10000"/>
                  </a:schemeClr>
                </a:solidFill>
                <a:latin typeface="Mongolian Baiti" panose="03000500000000000000" pitchFamily="66" charset="0"/>
                <a:ea typeface="Montserrat"/>
                <a:cs typeface="Mongolian Baiti" panose="03000500000000000000" pitchFamily="66" charset="0"/>
                <a:sym typeface="Montserrat"/>
              </a:rPr>
              <a:t>Prince Kumar Jha,</a:t>
            </a:r>
            <a:br>
              <a:rPr lang="en-GB" sz="1800" b="1" dirty="0">
                <a:solidFill>
                  <a:schemeClr val="bg2">
                    <a:lumMod val="10000"/>
                  </a:schemeClr>
                </a:solidFill>
                <a:latin typeface="Mongolian Baiti" panose="03000500000000000000" pitchFamily="66" charset="0"/>
                <a:ea typeface="Montserrat"/>
                <a:cs typeface="Mongolian Baiti" panose="03000500000000000000" pitchFamily="66" charset="0"/>
                <a:sym typeface="Montserrat"/>
              </a:rPr>
            </a:br>
            <a:r>
              <a:rPr lang="en-GB" sz="1800" b="1" dirty="0">
                <a:solidFill>
                  <a:schemeClr val="bg2">
                    <a:lumMod val="10000"/>
                  </a:schemeClr>
                </a:solidFill>
                <a:latin typeface="Mongolian Baiti" panose="03000500000000000000" pitchFamily="66" charset="0"/>
                <a:ea typeface="Montserrat"/>
                <a:cs typeface="Mongolian Baiti" panose="03000500000000000000" pitchFamily="66" charset="0"/>
                <a:sym typeface="Montserrat"/>
              </a:rPr>
              <a:t>Satyajit Mohanty</a:t>
            </a:r>
            <a:endParaRPr lang="en-GB" sz="2800" b="1" dirty="0">
              <a:solidFill>
                <a:schemeClr val="bg2">
                  <a:lumMod val="10000"/>
                </a:schemeClr>
              </a:solidFill>
              <a:latin typeface="Mongolian Baiti" panose="03000500000000000000" pitchFamily="66" charset="0"/>
              <a:ea typeface="Montserrat"/>
              <a:cs typeface="Mongolian Baiti" panose="03000500000000000000" pitchFamily="66" charset="0"/>
              <a:sym typeface="Montserrat"/>
            </a:endParaRPr>
          </a:p>
        </p:txBody>
      </p:sp>
      <p:sp>
        <p:nvSpPr>
          <p:cNvPr id="2" name="TextBox 1">
            <a:extLst>
              <a:ext uri="{FF2B5EF4-FFF2-40B4-BE49-F238E27FC236}">
                <a16:creationId xmlns:a16="http://schemas.microsoft.com/office/drawing/2014/main" id="{51559133-5F60-9257-1CE4-4A6E02F429A6}"/>
              </a:ext>
            </a:extLst>
          </p:cNvPr>
          <p:cNvSpPr txBox="1"/>
          <p:nvPr/>
        </p:nvSpPr>
        <p:spPr>
          <a:xfrm>
            <a:off x="311700" y="582522"/>
            <a:ext cx="8520600" cy="769441"/>
          </a:xfrm>
          <a:prstGeom prst="rect">
            <a:avLst/>
          </a:prstGeom>
          <a:noFill/>
        </p:spPr>
        <p:txBody>
          <a:bodyPr wrap="square" rtlCol="0">
            <a:spAutoFit/>
          </a:bodyPr>
          <a:lstStyle/>
          <a:p>
            <a:pPr algn="ctr"/>
            <a:r>
              <a:rPr lang="en-GB" sz="4400" b="1" dirty="0">
                <a:solidFill>
                  <a:srgbClr val="CC0000"/>
                </a:solidFill>
                <a:latin typeface="New Century Schoolbook" panose="02040603050705020304" pitchFamily="18" charset="0"/>
                <a:ea typeface="Montserrat"/>
                <a:cs typeface="Montserrat"/>
                <a:sym typeface="Montserrat"/>
              </a:rPr>
              <a:t>Capstone Project-3</a:t>
            </a:r>
            <a:endParaRPr lang="en-US" sz="4400" dirty="0"/>
          </a:p>
        </p:txBody>
      </p:sp>
      <p:sp>
        <p:nvSpPr>
          <p:cNvPr id="3" name="TextBox 2">
            <a:extLst>
              <a:ext uri="{FF2B5EF4-FFF2-40B4-BE49-F238E27FC236}">
                <a16:creationId xmlns:a16="http://schemas.microsoft.com/office/drawing/2014/main" id="{5C73976E-E992-1297-8072-C8E915F368C6}"/>
              </a:ext>
            </a:extLst>
          </p:cNvPr>
          <p:cNvSpPr txBox="1"/>
          <p:nvPr/>
        </p:nvSpPr>
        <p:spPr>
          <a:xfrm>
            <a:off x="311700" y="2830997"/>
            <a:ext cx="8520600" cy="523220"/>
          </a:xfrm>
          <a:prstGeom prst="rect">
            <a:avLst/>
          </a:prstGeom>
          <a:noFill/>
        </p:spPr>
        <p:txBody>
          <a:bodyPr wrap="square" rtlCol="0">
            <a:spAutoFit/>
          </a:bodyPr>
          <a:lstStyle/>
          <a:p>
            <a:pPr algn="ctr"/>
            <a:r>
              <a:rPr lang="en-GB" sz="2800" b="1" dirty="0">
                <a:solidFill>
                  <a:schemeClr val="lt1"/>
                </a:solidFill>
                <a:latin typeface="Mongolian Baiti" panose="03000500000000000000" pitchFamily="66" charset="0"/>
                <a:ea typeface="Montserrat"/>
                <a:cs typeface="Mongolian Baiti" panose="03000500000000000000" pitchFamily="66" charset="0"/>
                <a:sym typeface="Montserrat"/>
              </a:rPr>
              <a:t>CARDIOVASCULAR RISK PREDICTION</a:t>
            </a:r>
            <a:endParaRPr lang="en-US" sz="2800" dirty="0"/>
          </a:p>
        </p:txBody>
      </p:sp>
      <p:pic>
        <p:nvPicPr>
          <p:cNvPr id="1026" name="Picture 2" descr="Girl in a jacket">
            <a:extLst>
              <a:ext uri="{FF2B5EF4-FFF2-40B4-BE49-F238E27FC236}">
                <a16:creationId xmlns:a16="http://schemas.microsoft.com/office/drawing/2014/main" id="{1ADEFEC0-0494-8502-B2F3-747AFA437C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834" y="1351963"/>
            <a:ext cx="4300331" cy="15139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6FAA7E-6823-4516-C109-CE4D96DE5F85}"/>
              </a:ext>
            </a:extLst>
          </p:cNvPr>
          <p:cNvSpPr txBox="1"/>
          <p:nvPr/>
        </p:nvSpPr>
        <p:spPr>
          <a:xfrm>
            <a:off x="536713" y="384311"/>
            <a:ext cx="4803913" cy="307777"/>
          </a:xfrm>
          <a:prstGeom prst="rect">
            <a:avLst/>
          </a:prstGeom>
          <a:noFill/>
        </p:spPr>
        <p:txBody>
          <a:bodyPr wrap="square" rtlCol="0">
            <a:spAutoFit/>
          </a:bodyPr>
          <a:lstStyle/>
          <a:p>
            <a:r>
              <a:rPr lang="en-US" dirty="0"/>
              <a:t>NOW, LET'S VISUALIZE DATA DISTRIBUTION</a:t>
            </a:r>
          </a:p>
        </p:txBody>
      </p:sp>
      <p:pic>
        <p:nvPicPr>
          <p:cNvPr id="5" name="Picture 4">
            <a:extLst>
              <a:ext uri="{FF2B5EF4-FFF2-40B4-BE49-F238E27FC236}">
                <a16:creationId xmlns:a16="http://schemas.microsoft.com/office/drawing/2014/main" id="{D83B4718-B5CA-4903-5753-185EE3768298}"/>
              </a:ext>
            </a:extLst>
          </p:cNvPr>
          <p:cNvPicPr>
            <a:picLocks noChangeAspect="1"/>
          </p:cNvPicPr>
          <p:nvPr/>
        </p:nvPicPr>
        <p:blipFill>
          <a:blip r:embed="rId2"/>
          <a:stretch>
            <a:fillRect/>
          </a:stretch>
        </p:blipFill>
        <p:spPr>
          <a:xfrm>
            <a:off x="536713" y="784852"/>
            <a:ext cx="7268817" cy="3343199"/>
          </a:xfrm>
          <a:prstGeom prst="rect">
            <a:avLst/>
          </a:prstGeom>
        </p:spPr>
      </p:pic>
      <p:sp>
        <p:nvSpPr>
          <p:cNvPr id="7" name="TextBox 6">
            <a:extLst>
              <a:ext uri="{FF2B5EF4-FFF2-40B4-BE49-F238E27FC236}">
                <a16:creationId xmlns:a16="http://schemas.microsoft.com/office/drawing/2014/main" id="{D6E99CD4-81D7-7445-46DB-8604A9F1A827}"/>
              </a:ext>
            </a:extLst>
          </p:cNvPr>
          <p:cNvSpPr txBox="1"/>
          <p:nvPr/>
        </p:nvSpPr>
        <p:spPr>
          <a:xfrm>
            <a:off x="596348" y="4406348"/>
            <a:ext cx="7600122"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t>From above distribution plot we can say that the data on the prevalent stroke, diabetes, and blood pressure meds(</a:t>
            </a:r>
            <a:r>
              <a:rPr lang="en-US" sz="1200" dirty="0" err="1"/>
              <a:t>BPMeds</a:t>
            </a:r>
            <a:r>
              <a:rPr lang="en-US" sz="1200" dirty="0"/>
              <a:t>) are poorly balanced.</a:t>
            </a:r>
          </a:p>
        </p:txBody>
      </p:sp>
    </p:spTree>
    <p:extLst>
      <p:ext uri="{BB962C8B-B14F-4D97-AF65-F5344CB8AC3E}">
        <p14:creationId xmlns:p14="http://schemas.microsoft.com/office/powerpoint/2010/main" val="1770916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22BC8-9D3B-3DEF-DC11-B3DD5C0DCA53}"/>
              </a:ext>
            </a:extLst>
          </p:cNvPr>
          <p:cNvSpPr txBox="1"/>
          <p:nvPr/>
        </p:nvSpPr>
        <p:spPr>
          <a:xfrm>
            <a:off x="636103" y="311426"/>
            <a:ext cx="5360505" cy="307777"/>
          </a:xfrm>
          <a:prstGeom prst="rect">
            <a:avLst/>
          </a:prstGeom>
          <a:noFill/>
        </p:spPr>
        <p:txBody>
          <a:bodyPr wrap="square" rtlCol="0">
            <a:spAutoFit/>
          </a:bodyPr>
          <a:lstStyle/>
          <a:p>
            <a:r>
              <a:rPr lang="en-US" dirty="0"/>
              <a:t>TARGET VARIABLE ANALYSIS</a:t>
            </a:r>
          </a:p>
        </p:txBody>
      </p:sp>
      <p:pic>
        <p:nvPicPr>
          <p:cNvPr id="5" name="Picture 4">
            <a:extLst>
              <a:ext uri="{FF2B5EF4-FFF2-40B4-BE49-F238E27FC236}">
                <a16:creationId xmlns:a16="http://schemas.microsoft.com/office/drawing/2014/main" id="{E9901068-328D-83E6-5F38-66EAC6F4D6F7}"/>
              </a:ext>
            </a:extLst>
          </p:cNvPr>
          <p:cNvPicPr>
            <a:picLocks noChangeAspect="1"/>
          </p:cNvPicPr>
          <p:nvPr/>
        </p:nvPicPr>
        <p:blipFill>
          <a:blip r:embed="rId2"/>
          <a:stretch>
            <a:fillRect/>
          </a:stretch>
        </p:blipFill>
        <p:spPr>
          <a:xfrm>
            <a:off x="510207" y="791506"/>
            <a:ext cx="4061793" cy="2647433"/>
          </a:xfrm>
          <a:prstGeom prst="rect">
            <a:avLst/>
          </a:prstGeom>
        </p:spPr>
      </p:pic>
      <p:sp>
        <p:nvSpPr>
          <p:cNvPr id="6" name="TextBox 5">
            <a:extLst>
              <a:ext uri="{FF2B5EF4-FFF2-40B4-BE49-F238E27FC236}">
                <a16:creationId xmlns:a16="http://schemas.microsoft.com/office/drawing/2014/main" id="{134771D7-8655-52B2-F788-283C880A385C}"/>
              </a:ext>
            </a:extLst>
          </p:cNvPr>
          <p:cNvSpPr txBox="1"/>
          <p:nvPr/>
        </p:nvSpPr>
        <p:spPr>
          <a:xfrm>
            <a:off x="510207" y="3613330"/>
            <a:ext cx="7142923" cy="1169551"/>
          </a:xfrm>
          <a:prstGeom prst="rect">
            <a:avLst/>
          </a:prstGeom>
          <a:noFill/>
        </p:spPr>
        <p:txBody>
          <a:bodyPr wrap="square" rtlCol="0">
            <a:spAutoFit/>
          </a:bodyPr>
          <a:lstStyle/>
          <a:p>
            <a:r>
              <a:rPr lang="en-US" dirty="0"/>
              <a:t>0 --&gt; Person do not have risk of coronary heart disease</a:t>
            </a:r>
          </a:p>
          <a:p>
            <a:r>
              <a:rPr lang="en-US" dirty="0"/>
              <a:t>1 --&gt; Person has risk of coronary heart disease</a:t>
            </a:r>
          </a:p>
          <a:p>
            <a:pPr marL="285750" indent="-285750">
              <a:buFont typeface="Arial" panose="020B0604020202020204" pitchFamily="34" charset="0"/>
              <a:buChar char="•"/>
            </a:pPr>
            <a:r>
              <a:rPr lang="en-US" dirty="0"/>
              <a:t>There are 2547 patients without heart disease and 457 patients with the disease.</a:t>
            </a:r>
          </a:p>
          <a:p>
            <a:pPr marL="285750" indent="-285750">
              <a:buFont typeface="Arial" panose="020B0604020202020204" pitchFamily="34" charset="0"/>
              <a:buChar char="•"/>
            </a:pPr>
            <a:r>
              <a:rPr lang="en-US" dirty="0"/>
              <a:t>We can see above that we have the imbalanced data set as the number of people without the disease greatly exceeds the number of people with the disease.</a:t>
            </a:r>
          </a:p>
        </p:txBody>
      </p:sp>
    </p:spTree>
    <p:extLst>
      <p:ext uri="{BB962C8B-B14F-4D97-AF65-F5344CB8AC3E}">
        <p14:creationId xmlns:p14="http://schemas.microsoft.com/office/powerpoint/2010/main" val="2444968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fade">
                                      <p:cBhvr>
                                        <p:cTn id="3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0CA4F7-B853-7494-41D0-545B435E2B98}"/>
              </a:ext>
            </a:extLst>
          </p:cNvPr>
          <p:cNvSpPr txBox="1"/>
          <p:nvPr/>
        </p:nvSpPr>
        <p:spPr>
          <a:xfrm>
            <a:off x="470452" y="470452"/>
            <a:ext cx="8203096" cy="523220"/>
          </a:xfrm>
          <a:prstGeom prst="rect">
            <a:avLst/>
          </a:prstGeom>
          <a:noFill/>
        </p:spPr>
        <p:txBody>
          <a:bodyPr wrap="square" rtlCol="0">
            <a:spAutoFit/>
          </a:bodyPr>
          <a:lstStyle/>
          <a:p>
            <a:r>
              <a:rPr lang="en-US"/>
              <a:t>Let's look at the number of people with cardiovascular disease exceed the number of people without</a:t>
            </a:r>
          </a:p>
          <a:p>
            <a:r>
              <a:rPr lang="en-US"/>
              <a:t>cardiovascular disease respect to age.</a:t>
            </a:r>
            <a:endParaRPr lang="en-US" dirty="0"/>
          </a:p>
        </p:txBody>
      </p:sp>
      <p:pic>
        <p:nvPicPr>
          <p:cNvPr id="5" name="Picture 4">
            <a:extLst>
              <a:ext uri="{FF2B5EF4-FFF2-40B4-BE49-F238E27FC236}">
                <a16:creationId xmlns:a16="http://schemas.microsoft.com/office/drawing/2014/main" id="{E82750A5-0DB7-02C7-0842-B4DAE53D2E55}"/>
              </a:ext>
            </a:extLst>
          </p:cNvPr>
          <p:cNvPicPr>
            <a:picLocks noChangeAspect="1"/>
          </p:cNvPicPr>
          <p:nvPr/>
        </p:nvPicPr>
        <p:blipFill>
          <a:blip r:embed="rId2"/>
          <a:stretch>
            <a:fillRect/>
          </a:stretch>
        </p:blipFill>
        <p:spPr>
          <a:xfrm>
            <a:off x="470452" y="993672"/>
            <a:ext cx="8203096" cy="2809702"/>
          </a:xfrm>
          <a:prstGeom prst="rect">
            <a:avLst/>
          </a:prstGeom>
        </p:spPr>
      </p:pic>
      <p:sp>
        <p:nvSpPr>
          <p:cNvPr id="6" name="TextBox 5">
            <a:extLst>
              <a:ext uri="{FF2B5EF4-FFF2-40B4-BE49-F238E27FC236}">
                <a16:creationId xmlns:a16="http://schemas.microsoft.com/office/drawing/2014/main" id="{BA607A17-F5C2-C635-2C2C-080683279811}"/>
              </a:ext>
            </a:extLst>
          </p:cNvPr>
          <p:cNvSpPr txBox="1"/>
          <p:nvPr/>
        </p:nvSpPr>
        <p:spPr>
          <a:xfrm>
            <a:off x="470452" y="3957262"/>
            <a:ext cx="8203096" cy="738664"/>
          </a:xfrm>
          <a:prstGeom prst="rect">
            <a:avLst/>
          </a:prstGeom>
          <a:noFill/>
        </p:spPr>
        <p:txBody>
          <a:bodyPr wrap="square" rtlCol="0">
            <a:spAutoFit/>
          </a:bodyPr>
          <a:lstStyle/>
          <a:p>
            <a:pPr marL="285750" indent="-285750">
              <a:buFont typeface="Arial" panose="020B0604020202020204" pitchFamily="34" charset="0"/>
              <a:buChar char="•"/>
            </a:pPr>
            <a:r>
              <a:rPr lang="en-US" dirty="0"/>
              <a:t>As we can see in above plot The people with the highest risk of developing heart disease are between the ages of 51 and 63.</a:t>
            </a:r>
          </a:p>
          <a:p>
            <a:pPr marL="285750" indent="-285750">
              <a:buFont typeface="Arial" panose="020B0604020202020204" pitchFamily="34" charset="0"/>
              <a:buChar char="•"/>
            </a:pPr>
            <a:r>
              <a:rPr lang="en-US" dirty="0"/>
              <a:t>Because the number of sick people generally increases with age.</a:t>
            </a:r>
          </a:p>
        </p:txBody>
      </p:sp>
    </p:spTree>
    <p:extLst>
      <p:ext uri="{BB962C8B-B14F-4D97-AF65-F5344CB8AC3E}">
        <p14:creationId xmlns:p14="http://schemas.microsoft.com/office/powerpoint/2010/main" val="673167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fade">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fade">
                                      <p:cBhvr>
                                        <p:cTn id="2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21C22F-F3C3-205C-FFC5-25C4F9F42C1F}"/>
              </a:ext>
            </a:extLst>
          </p:cNvPr>
          <p:cNvSpPr txBox="1"/>
          <p:nvPr/>
        </p:nvSpPr>
        <p:spPr>
          <a:xfrm>
            <a:off x="198782" y="463827"/>
            <a:ext cx="7434470" cy="307777"/>
          </a:xfrm>
          <a:prstGeom prst="rect">
            <a:avLst/>
          </a:prstGeom>
          <a:noFill/>
        </p:spPr>
        <p:txBody>
          <a:bodyPr wrap="square" rtlCol="0">
            <a:spAutoFit/>
          </a:bodyPr>
          <a:lstStyle/>
          <a:p>
            <a:r>
              <a:rPr lang="en-US" dirty="0"/>
              <a:t>CATEGORICAL VARIABLE COMPARISONS WITH TARGET VARIABLE(TENYEARCHD)</a:t>
            </a:r>
          </a:p>
        </p:txBody>
      </p:sp>
      <p:pic>
        <p:nvPicPr>
          <p:cNvPr id="5" name="Picture 4">
            <a:extLst>
              <a:ext uri="{FF2B5EF4-FFF2-40B4-BE49-F238E27FC236}">
                <a16:creationId xmlns:a16="http://schemas.microsoft.com/office/drawing/2014/main" id="{EDF45E9A-5A97-DCE6-06E4-C436DA5FB5D2}"/>
              </a:ext>
            </a:extLst>
          </p:cNvPr>
          <p:cNvPicPr>
            <a:picLocks noChangeAspect="1"/>
          </p:cNvPicPr>
          <p:nvPr/>
        </p:nvPicPr>
        <p:blipFill>
          <a:blip r:embed="rId2"/>
          <a:stretch>
            <a:fillRect/>
          </a:stretch>
        </p:blipFill>
        <p:spPr>
          <a:xfrm>
            <a:off x="337081" y="771604"/>
            <a:ext cx="4722029" cy="4277474"/>
          </a:xfrm>
          <a:prstGeom prst="rect">
            <a:avLst/>
          </a:prstGeom>
        </p:spPr>
      </p:pic>
      <p:sp>
        <p:nvSpPr>
          <p:cNvPr id="6" name="TextBox 5">
            <a:extLst>
              <a:ext uri="{FF2B5EF4-FFF2-40B4-BE49-F238E27FC236}">
                <a16:creationId xmlns:a16="http://schemas.microsoft.com/office/drawing/2014/main" id="{3304548A-6CA8-513F-ECEB-81996B648207}"/>
              </a:ext>
            </a:extLst>
          </p:cNvPr>
          <p:cNvSpPr txBox="1"/>
          <p:nvPr/>
        </p:nvSpPr>
        <p:spPr>
          <a:xfrm>
            <a:off x="5059110" y="771604"/>
            <a:ext cx="4084890" cy="3754874"/>
          </a:xfrm>
          <a:prstGeom prst="rect">
            <a:avLst/>
          </a:prstGeom>
          <a:noFill/>
        </p:spPr>
        <p:txBody>
          <a:bodyPr wrap="square" rtlCol="0">
            <a:spAutoFit/>
          </a:bodyPr>
          <a:lstStyle/>
          <a:p>
            <a:r>
              <a:rPr lang="en-US" dirty="0"/>
              <a:t>From the above categorical variable comparison plot we can conclude that,</a:t>
            </a:r>
          </a:p>
          <a:p>
            <a:pPr marL="285750" indent="-285750">
              <a:buFont typeface="Arial" panose="020B0604020202020204" pitchFamily="34" charset="0"/>
              <a:buChar char="•"/>
            </a:pPr>
            <a:r>
              <a:rPr lang="en-US" dirty="0"/>
              <a:t>Slightly more males are suffering from Cardiovascular heart disease than females.</a:t>
            </a:r>
          </a:p>
          <a:p>
            <a:pPr marL="285750" indent="-285750">
              <a:buFont typeface="Arial" panose="020B0604020202020204" pitchFamily="34" charset="0"/>
              <a:buChar char="•"/>
            </a:pPr>
            <a:r>
              <a:rPr lang="en-US" dirty="0"/>
              <a:t>The people who have Cardiovascular heart disease is almost equal between smokers and non-smokers.</a:t>
            </a:r>
          </a:p>
          <a:p>
            <a:pPr marL="285750" indent="-285750">
              <a:buFont typeface="Arial" panose="020B0604020202020204" pitchFamily="34" charset="0"/>
              <a:buChar char="•"/>
            </a:pPr>
            <a:r>
              <a:rPr lang="en-US" dirty="0"/>
              <a:t>The percentage of people who have Cardiovascular heart disease is higher among the diabetic patients and also those patients with prevalent hypertension have more risk of Cardiovascular heart disease compare to those who don't have hypertensive problem.</a:t>
            </a:r>
          </a:p>
          <a:p>
            <a:pPr marL="285750" indent="-285750">
              <a:buFont typeface="Arial" panose="020B0604020202020204" pitchFamily="34" charset="0"/>
              <a:buChar char="•"/>
            </a:pPr>
            <a:r>
              <a:rPr lang="en-US" dirty="0"/>
              <a:t>The percentage of people who are on medication of blood pressure have more risk of Cardiovascular heart disease compare to those who are not on medication</a:t>
            </a:r>
          </a:p>
        </p:txBody>
      </p:sp>
    </p:spTree>
    <p:extLst>
      <p:ext uri="{BB962C8B-B14F-4D97-AF65-F5344CB8AC3E}">
        <p14:creationId xmlns:p14="http://schemas.microsoft.com/office/powerpoint/2010/main" val="42825642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5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EC72F0-68A0-7F67-C833-46BAC89D05C6}"/>
              </a:ext>
            </a:extLst>
          </p:cNvPr>
          <p:cNvSpPr txBox="1"/>
          <p:nvPr/>
        </p:nvSpPr>
        <p:spPr>
          <a:xfrm>
            <a:off x="342900" y="457200"/>
            <a:ext cx="6089650" cy="307777"/>
          </a:xfrm>
          <a:prstGeom prst="rect">
            <a:avLst/>
          </a:prstGeom>
          <a:noFill/>
        </p:spPr>
        <p:txBody>
          <a:bodyPr wrap="square" rtlCol="0">
            <a:spAutoFit/>
          </a:bodyPr>
          <a:lstStyle/>
          <a:p>
            <a:r>
              <a:rPr lang="en-US" dirty="0"/>
              <a:t>NOW, LET'S SEE THE CORRELATION BETWEEN THE ALL FEATURES</a:t>
            </a:r>
          </a:p>
        </p:txBody>
      </p:sp>
      <p:pic>
        <p:nvPicPr>
          <p:cNvPr id="5" name="Picture 4">
            <a:extLst>
              <a:ext uri="{FF2B5EF4-FFF2-40B4-BE49-F238E27FC236}">
                <a16:creationId xmlns:a16="http://schemas.microsoft.com/office/drawing/2014/main" id="{7A16C650-957F-1B39-771C-2256F9E64376}"/>
              </a:ext>
            </a:extLst>
          </p:cNvPr>
          <p:cNvPicPr>
            <a:picLocks noChangeAspect="1"/>
          </p:cNvPicPr>
          <p:nvPr/>
        </p:nvPicPr>
        <p:blipFill>
          <a:blip r:embed="rId2"/>
          <a:stretch>
            <a:fillRect/>
          </a:stretch>
        </p:blipFill>
        <p:spPr>
          <a:xfrm>
            <a:off x="342900" y="764977"/>
            <a:ext cx="8458200" cy="2778323"/>
          </a:xfrm>
          <a:prstGeom prst="rect">
            <a:avLst/>
          </a:prstGeom>
        </p:spPr>
      </p:pic>
      <p:sp>
        <p:nvSpPr>
          <p:cNvPr id="6" name="TextBox 5">
            <a:extLst>
              <a:ext uri="{FF2B5EF4-FFF2-40B4-BE49-F238E27FC236}">
                <a16:creationId xmlns:a16="http://schemas.microsoft.com/office/drawing/2014/main" id="{3B5422EA-9D06-F489-E82B-FBBBB8055B0C}"/>
              </a:ext>
            </a:extLst>
          </p:cNvPr>
          <p:cNvSpPr txBox="1"/>
          <p:nvPr/>
        </p:nvSpPr>
        <p:spPr>
          <a:xfrm>
            <a:off x="342900" y="3543300"/>
            <a:ext cx="8540750" cy="1384995"/>
          </a:xfrm>
          <a:prstGeom prst="rect">
            <a:avLst/>
          </a:prstGeom>
          <a:noFill/>
        </p:spPr>
        <p:txBody>
          <a:bodyPr wrap="square" rtlCol="0">
            <a:spAutoFit/>
          </a:bodyPr>
          <a:lstStyle/>
          <a:p>
            <a:r>
              <a:rPr lang="en-US" dirty="0"/>
              <a:t>From the above correlation plot we can conclude that,</a:t>
            </a:r>
          </a:p>
          <a:p>
            <a:pPr marL="285750" indent="-285750">
              <a:buFont typeface="Arial" panose="020B0604020202020204" pitchFamily="34" charset="0"/>
              <a:buChar char="•"/>
            </a:pPr>
            <a:r>
              <a:rPr lang="en-US" dirty="0"/>
              <a:t>There are no features with more than 0.2 correlation with the Ten-year risk of developing CHD and this shows that the features a poor predictor. However, the features with the highest correlations are age, prevalent hypertension(</a:t>
            </a:r>
            <a:r>
              <a:rPr lang="en-US" dirty="0" err="1"/>
              <a:t>prevalentHyp</a:t>
            </a:r>
            <a:r>
              <a:rPr lang="en-US" dirty="0"/>
              <a:t>) and systolic blood pressure(</a:t>
            </a:r>
            <a:r>
              <a:rPr lang="en-US" dirty="0" err="1"/>
              <a:t>sysBP</a:t>
            </a:r>
            <a:r>
              <a:rPr lang="en-US" dirty="0"/>
              <a:t>).</a:t>
            </a:r>
          </a:p>
          <a:p>
            <a:pPr marL="285750" indent="-285750">
              <a:buFont typeface="Arial" panose="020B0604020202020204" pitchFamily="34" charset="0"/>
              <a:buChar char="•"/>
            </a:pPr>
            <a:r>
              <a:rPr lang="en-US" dirty="0"/>
              <a:t>Also, there are a couple of features that are highly correlated with each other and it makes no sense to use both of them in building a machine learning model.</a:t>
            </a:r>
          </a:p>
        </p:txBody>
      </p:sp>
    </p:spTree>
    <p:extLst>
      <p:ext uri="{BB962C8B-B14F-4D97-AF65-F5344CB8AC3E}">
        <p14:creationId xmlns:p14="http://schemas.microsoft.com/office/powerpoint/2010/main" val="3361729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73AA7D1-E215-902F-5355-E83DE0D8D9E5}"/>
              </a:ext>
            </a:extLst>
          </p:cNvPr>
          <p:cNvSpPr txBox="1"/>
          <p:nvPr/>
        </p:nvSpPr>
        <p:spPr>
          <a:xfrm>
            <a:off x="279400" y="361950"/>
            <a:ext cx="6045200" cy="1169551"/>
          </a:xfrm>
          <a:prstGeom prst="rect">
            <a:avLst/>
          </a:prstGeom>
          <a:noFill/>
        </p:spPr>
        <p:txBody>
          <a:bodyPr wrap="square" rtlCol="0">
            <a:spAutoFit/>
          </a:bodyPr>
          <a:lstStyle/>
          <a:p>
            <a:r>
              <a:rPr lang="en-US" dirty="0"/>
              <a:t>These includes:</a:t>
            </a:r>
          </a:p>
          <a:p>
            <a:pPr marL="285750" indent="-285750">
              <a:buFont typeface="Arial" panose="020B0604020202020204" pitchFamily="34" charset="0"/>
              <a:buChar char="•"/>
            </a:pPr>
            <a:r>
              <a:rPr lang="en-US" dirty="0"/>
              <a:t>Blood glucose and diabetes;</a:t>
            </a:r>
          </a:p>
          <a:p>
            <a:pPr marL="285750" indent="-285750">
              <a:buFont typeface="Arial" panose="020B0604020202020204" pitchFamily="34" charset="0"/>
              <a:buChar char="•"/>
            </a:pPr>
            <a:r>
              <a:rPr lang="en-US" dirty="0"/>
              <a:t>systolic and diastolic blood pressures;</a:t>
            </a:r>
          </a:p>
          <a:p>
            <a:pPr marL="285750" indent="-285750">
              <a:buFont typeface="Arial" panose="020B0604020202020204" pitchFamily="34" charset="0"/>
              <a:buChar char="•"/>
            </a:pPr>
            <a:r>
              <a:rPr lang="en-US" dirty="0"/>
              <a:t>cigarette smoking and the number of cigarettes smoked per day.</a:t>
            </a:r>
          </a:p>
          <a:p>
            <a:r>
              <a:rPr lang="en-US" dirty="0"/>
              <a:t>Therefore, we need to carry out feature selection to pick the best features.</a:t>
            </a:r>
          </a:p>
        </p:txBody>
      </p:sp>
      <p:sp>
        <p:nvSpPr>
          <p:cNvPr id="4" name="TextBox 3">
            <a:extLst>
              <a:ext uri="{FF2B5EF4-FFF2-40B4-BE49-F238E27FC236}">
                <a16:creationId xmlns:a16="http://schemas.microsoft.com/office/drawing/2014/main" id="{E138CFC0-2046-2199-5801-19A4F84E2D89}"/>
              </a:ext>
            </a:extLst>
          </p:cNvPr>
          <p:cNvSpPr txBox="1"/>
          <p:nvPr/>
        </p:nvSpPr>
        <p:spPr>
          <a:xfrm>
            <a:off x="279400" y="1531501"/>
            <a:ext cx="8426450" cy="523220"/>
          </a:xfrm>
          <a:prstGeom prst="rect">
            <a:avLst/>
          </a:prstGeom>
          <a:noFill/>
        </p:spPr>
        <p:txBody>
          <a:bodyPr wrap="square" rtlCol="0">
            <a:spAutoFit/>
          </a:bodyPr>
          <a:lstStyle/>
          <a:p>
            <a:pPr algn="ctr"/>
            <a:r>
              <a:rPr lang="en-US" sz="2800" u="sng" dirty="0">
                <a:solidFill>
                  <a:schemeClr val="tx1">
                    <a:lumMod val="75000"/>
                  </a:schemeClr>
                </a:solidFill>
                <a:latin typeface="Albertus Medium" panose="020E0602030304020304" pitchFamily="34" charset="0"/>
              </a:rPr>
              <a:t>FEATURE</a:t>
            </a:r>
            <a:r>
              <a:rPr lang="en-US" dirty="0"/>
              <a:t> </a:t>
            </a:r>
            <a:r>
              <a:rPr lang="en-US" sz="2800" u="sng" dirty="0">
                <a:solidFill>
                  <a:schemeClr val="tx1">
                    <a:lumMod val="75000"/>
                  </a:schemeClr>
                </a:solidFill>
                <a:latin typeface="Albertus Medium" panose="020E0602030304020304" pitchFamily="34" charset="0"/>
              </a:rPr>
              <a:t>ENGINEERING/SELECTION</a:t>
            </a:r>
          </a:p>
        </p:txBody>
      </p:sp>
      <p:sp>
        <p:nvSpPr>
          <p:cNvPr id="5" name="TextBox 4">
            <a:extLst>
              <a:ext uri="{FF2B5EF4-FFF2-40B4-BE49-F238E27FC236}">
                <a16:creationId xmlns:a16="http://schemas.microsoft.com/office/drawing/2014/main" id="{608044D7-842F-562C-D534-3D6505B4FDEA}"/>
              </a:ext>
            </a:extLst>
          </p:cNvPr>
          <p:cNvSpPr txBox="1"/>
          <p:nvPr/>
        </p:nvSpPr>
        <p:spPr>
          <a:xfrm>
            <a:off x="115570" y="2054721"/>
            <a:ext cx="8275022" cy="2923877"/>
          </a:xfrm>
          <a:prstGeom prst="rect">
            <a:avLst/>
          </a:prstGeom>
          <a:noFill/>
        </p:spPr>
        <p:txBody>
          <a:bodyPr wrap="none" rtlCol="0">
            <a:spAutoFit/>
          </a:bodyPr>
          <a:lstStyle/>
          <a:p>
            <a:r>
              <a:rPr lang="en-US" sz="1200" dirty="0"/>
              <a:t>Tree-based: </a:t>
            </a:r>
            <a:r>
              <a:rPr lang="en-US" sz="1200" dirty="0" err="1"/>
              <a:t>SelectFromModel</a:t>
            </a:r>
            <a:endParaRPr lang="en-US" sz="1200" dirty="0"/>
          </a:p>
          <a:p>
            <a:r>
              <a:rPr lang="en-US" sz="1200" dirty="0" err="1"/>
              <a:t>SelectFromModel</a:t>
            </a:r>
            <a:r>
              <a:rPr lang="en-US" sz="1200" dirty="0"/>
              <a:t> is an Embedded method. Embedded methods use algorithms that have built-in feature selection</a:t>
            </a:r>
          </a:p>
          <a:p>
            <a:r>
              <a:rPr lang="en-US" sz="1200" dirty="0"/>
              <a:t>methods.</a:t>
            </a:r>
          </a:p>
          <a:p>
            <a:r>
              <a:rPr lang="en-US" sz="1200" dirty="0"/>
              <a:t>Here,</a:t>
            </a:r>
          </a:p>
          <a:p>
            <a:r>
              <a:rPr lang="en-US" sz="1200" dirty="0"/>
              <a:t>We have used Random Forest() to select features based on feature importance. We calculate feature importance using</a:t>
            </a:r>
          </a:p>
          <a:p>
            <a:r>
              <a:rPr lang="en-US" sz="1200" dirty="0"/>
              <a:t>node impurities in each decision tree.</a:t>
            </a:r>
          </a:p>
          <a:p>
            <a:r>
              <a:rPr lang="en-US" sz="1200" dirty="0"/>
              <a:t>In Random Forest, the final feature importance is the average of all decision tree feature importance.</a:t>
            </a:r>
          </a:p>
          <a:p>
            <a:r>
              <a:rPr lang="en-US" sz="1200" dirty="0"/>
              <a:t>The top features are:</a:t>
            </a:r>
          </a:p>
          <a:p>
            <a:r>
              <a:rPr lang="en-US" sz="1200" dirty="0"/>
              <a:t>1. Age</a:t>
            </a:r>
          </a:p>
          <a:p>
            <a:r>
              <a:rPr lang="en-US" sz="1200" dirty="0"/>
              <a:t>2. Total cholesterol</a:t>
            </a:r>
          </a:p>
          <a:p>
            <a:r>
              <a:rPr lang="en-US" sz="1200" dirty="0"/>
              <a:t>3. Systolic blood pressure</a:t>
            </a:r>
          </a:p>
          <a:p>
            <a:r>
              <a:rPr lang="en-US" sz="1200" dirty="0"/>
              <a:t>4. Diastolic blood pressure</a:t>
            </a:r>
          </a:p>
          <a:p>
            <a:r>
              <a:rPr lang="en-US" sz="1200" dirty="0"/>
              <a:t>5. BMI</a:t>
            </a:r>
          </a:p>
          <a:p>
            <a:r>
              <a:rPr lang="en-US" sz="1200" dirty="0"/>
              <a:t>6. Heart rate</a:t>
            </a:r>
          </a:p>
          <a:p>
            <a:r>
              <a:rPr lang="en-US" sz="1200" dirty="0"/>
              <a:t>7. Blood glucose</a:t>
            </a:r>
          </a:p>
        </p:txBody>
      </p:sp>
    </p:spTree>
    <p:extLst>
      <p:ext uri="{BB962C8B-B14F-4D97-AF65-F5344CB8AC3E}">
        <p14:creationId xmlns:p14="http://schemas.microsoft.com/office/powerpoint/2010/main" val="31538252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1000"/>
                                        <p:tgtEl>
                                          <p:spTgt spid="5">
                                            <p:txEl>
                                              <p:pRg st="8" end="8"/>
                                            </p:txEl>
                                          </p:spTgt>
                                        </p:tgtEl>
                                      </p:cBhvr>
                                    </p:animEffect>
                                    <p:anim calcmode="lin" valueType="num">
                                      <p:cBhvr>
                                        <p:cTn id="48"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5">
                                            <p:txEl>
                                              <p:pRg st="8" end="8"/>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1000"/>
                                        <p:tgtEl>
                                          <p:spTgt spid="5">
                                            <p:txEl>
                                              <p:pRg st="9" end="9"/>
                                            </p:txEl>
                                          </p:spTgt>
                                        </p:tgtEl>
                                      </p:cBhvr>
                                    </p:animEffect>
                                    <p:anim calcmode="lin" valueType="num">
                                      <p:cBhvr>
                                        <p:cTn id="53"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54" dur="1000" fill="hold"/>
                                        <p:tgtEl>
                                          <p:spTgt spid="5">
                                            <p:txEl>
                                              <p:pRg st="9" end="9"/>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1000"/>
                                        <p:tgtEl>
                                          <p:spTgt spid="5">
                                            <p:txEl>
                                              <p:pRg st="10" end="10"/>
                                            </p:txEl>
                                          </p:spTgt>
                                        </p:tgtEl>
                                      </p:cBhvr>
                                    </p:animEffect>
                                    <p:anim calcmode="lin" valueType="num">
                                      <p:cBhvr>
                                        <p:cTn id="58"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59" dur="1000" fill="hold"/>
                                        <p:tgtEl>
                                          <p:spTgt spid="5">
                                            <p:txEl>
                                              <p:pRg st="10" end="10"/>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1000"/>
                                        <p:tgtEl>
                                          <p:spTgt spid="5">
                                            <p:txEl>
                                              <p:pRg st="11" end="11"/>
                                            </p:txEl>
                                          </p:spTgt>
                                        </p:tgtEl>
                                      </p:cBhvr>
                                    </p:animEffect>
                                    <p:anim calcmode="lin" valueType="num">
                                      <p:cBhvr>
                                        <p:cTn id="63"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64" dur="1000" fill="hold"/>
                                        <p:tgtEl>
                                          <p:spTgt spid="5">
                                            <p:txEl>
                                              <p:pRg st="11" end="11"/>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fade">
                                      <p:cBhvr>
                                        <p:cTn id="67" dur="1000"/>
                                        <p:tgtEl>
                                          <p:spTgt spid="5">
                                            <p:txEl>
                                              <p:pRg st="12" end="12"/>
                                            </p:txEl>
                                          </p:spTgt>
                                        </p:tgtEl>
                                      </p:cBhvr>
                                    </p:animEffect>
                                    <p:anim calcmode="lin" valueType="num">
                                      <p:cBhvr>
                                        <p:cTn id="68" dur="1000" fill="hold"/>
                                        <p:tgtEl>
                                          <p:spTgt spid="5">
                                            <p:txEl>
                                              <p:pRg st="12" end="12"/>
                                            </p:txEl>
                                          </p:spTgt>
                                        </p:tgtEl>
                                        <p:attrNameLst>
                                          <p:attrName>ppt_x</p:attrName>
                                        </p:attrNameLst>
                                      </p:cBhvr>
                                      <p:tavLst>
                                        <p:tav tm="0">
                                          <p:val>
                                            <p:strVal val="#ppt_x"/>
                                          </p:val>
                                        </p:tav>
                                        <p:tav tm="100000">
                                          <p:val>
                                            <p:strVal val="#ppt_x"/>
                                          </p:val>
                                        </p:tav>
                                      </p:tavLst>
                                    </p:anim>
                                    <p:anim calcmode="lin" valueType="num">
                                      <p:cBhvr>
                                        <p:cTn id="69" dur="1000" fill="hold"/>
                                        <p:tgtEl>
                                          <p:spTgt spid="5">
                                            <p:txEl>
                                              <p:pRg st="12" end="12"/>
                                            </p:txEl>
                                          </p:spTgt>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5">
                                            <p:txEl>
                                              <p:pRg st="13" end="13"/>
                                            </p:txEl>
                                          </p:spTgt>
                                        </p:tgtEl>
                                        <p:attrNameLst>
                                          <p:attrName>style.visibility</p:attrName>
                                        </p:attrNameLst>
                                      </p:cBhvr>
                                      <p:to>
                                        <p:strVal val="visible"/>
                                      </p:to>
                                    </p:set>
                                    <p:animEffect transition="in" filter="fade">
                                      <p:cBhvr>
                                        <p:cTn id="72" dur="1000"/>
                                        <p:tgtEl>
                                          <p:spTgt spid="5">
                                            <p:txEl>
                                              <p:pRg st="13" end="13"/>
                                            </p:txEl>
                                          </p:spTgt>
                                        </p:tgtEl>
                                      </p:cBhvr>
                                    </p:animEffect>
                                    <p:anim calcmode="lin" valueType="num">
                                      <p:cBhvr>
                                        <p:cTn id="73" dur="1000" fill="hold"/>
                                        <p:tgtEl>
                                          <p:spTgt spid="5">
                                            <p:txEl>
                                              <p:pRg st="13" end="13"/>
                                            </p:txEl>
                                          </p:spTgt>
                                        </p:tgtEl>
                                        <p:attrNameLst>
                                          <p:attrName>ppt_x</p:attrName>
                                        </p:attrNameLst>
                                      </p:cBhvr>
                                      <p:tavLst>
                                        <p:tav tm="0">
                                          <p:val>
                                            <p:strVal val="#ppt_x"/>
                                          </p:val>
                                        </p:tav>
                                        <p:tav tm="100000">
                                          <p:val>
                                            <p:strVal val="#ppt_x"/>
                                          </p:val>
                                        </p:tav>
                                      </p:tavLst>
                                    </p:anim>
                                    <p:anim calcmode="lin" valueType="num">
                                      <p:cBhvr>
                                        <p:cTn id="74" dur="1000" fill="hold"/>
                                        <p:tgtEl>
                                          <p:spTgt spid="5">
                                            <p:txEl>
                                              <p:pRg st="13" end="13"/>
                                            </p:txEl>
                                          </p:spTgt>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
                                            <p:txEl>
                                              <p:pRg st="14" end="14"/>
                                            </p:txEl>
                                          </p:spTgt>
                                        </p:tgtEl>
                                        <p:attrNameLst>
                                          <p:attrName>style.visibility</p:attrName>
                                        </p:attrNameLst>
                                      </p:cBhvr>
                                      <p:to>
                                        <p:strVal val="visible"/>
                                      </p:to>
                                    </p:set>
                                    <p:animEffect transition="in" filter="fade">
                                      <p:cBhvr>
                                        <p:cTn id="77" dur="1000"/>
                                        <p:tgtEl>
                                          <p:spTgt spid="5">
                                            <p:txEl>
                                              <p:pRg st="14" end="14"/>
                                            </p:txEl>
                                          </p:spTgt>
                                        </p:tgtEl>
                                      </p:cBhvr>
                                    </p:animEffect>
                                    <p:anim calcmode="lin" valueType="num">
                                      <p:cBhvr>
                                        <p:cTn id="78" dur="1000" fill="hold"/>
                                        <p:tgtEl>
                                          <p:spTgt spid="5">
                                            <p:txEl>
                                              <p:pRg st="14" end="14"/>
                                            </p:txEl>
                                          </p:spTgt>
                                        </p:tgtEl>
                                        <p:attrNameLst>
                                          <p:attrName>ppt_x</p:attrName>
                                        </p:attrNameLst>
                                      </p:cBhvr>
                                      <p:tavLst>
                                        <p:tav tm="0">
                                          <p:val>
                                            <p:strVal val="#ppt_x"/>
                                          </p:val>
                                        </p:tav>
                                        <p:tav tm="100000">
                                          <p:val>
                                            <p:strVal val="#ppt_x"/>
                                          </p:val>
                                        </p:tav>
                                      </p:tavLst>
                                    </p:anim>
                                    <p:anim calcmode="lin" valueType="num">
                                      <p:cBhvr>
                                        <p:cTn id="79" dur="1000" fill="hold"/>
                                        <p:tgtEl>
                                          <p:spTgt spid="5">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0C0E98-08A6-B655-9D2F-A099FC208E76}"/>
              </a:ext>
            </a:extLst>
          </p:cNvPr>
          <p:cNvSpPr txBox="1"/>
          <p:nvPr/>
        </p:nvSpPr>
        <p:spPr>
          <a:xfrm>
            <a:off x="209006" y="313508"/>
            <a:ext cx="8157754" cy="292388"/>
          </a:xfrm>
          <a:prstGeom prst="rect">
            <a:avLst/>
          </a:prstGeom>
          <a:noFill/>
        </p:spPr>
        <p:txBody>
          <a:bodyPr wrap="square" rtlCol="0">
            <a:spAutoFit/>
          </a:bodyPr>
          <a:lstStyle/>
          <a:p>
            <a:r>
              <a:rPr lang="en-US" sz="1300" dirty="0"/>
              <a:t>LET’S VISUALIZE THROUGH PLOTTING PAIR PLOT OF TOP FEATURES VS TARGET VARIABLE</a:t>
            </a:r>
          </a:p>
        </p:txBody>
      </p:sp>
      <p:pic>
        <p:nvPicPr>
          <p:cNvPr id="5" name="Picture 4">
            <a:extLst>
              <a:ext uri="{FF2B5EF4-FFF2-40B4-BE49-F238E27FC236}">
                <a16:creationId xmlns:a16="http://schemas.microsoft.com/office/drawing/2014/main" id="{6245D6F6-D523-ABE9-75DB-BD0B69E3356C}"/>
              </a:ext>
            </a:extLst>
          </p:cNvPr>
          <p:cNvPicPr>
            <a:picLocks noChangeAspect="1"/>
          </p:cNvPicPr>
          <p:nvPr/>
        </p:nvPicPr>
        <p:blipFill>
          <a:blip r:embed="rId2"/>
          <a:stretch>
            <a:fillRect/>
          </a:stretch>
        </p:blipFill>
        <p:spPr>
          <a:xfrm>
            <a:off x="304673" y="605896"/>
            <a:ext cx="8231904" cy="3717910"/>
          </a:xfrm>
          <a:prstGeom prst="rect">
            <a:avLst/>
          </a:prstGeom>
        </p:spPr>
      </p:pic>
      <p:sp>
        <p:nvSpPr>
          <p:cNvPr id="6" name="TextBox 5">
            <a:extLst>
              <a:ext uri="{FF2B5EF4-FFF2-40B4-BE49-F238E27FC236}">
                <a16:creationId xmlns:a16="http://schemas.microsoft.com/office/drawing/2014/main" id="{23BEC4F8-F32A-88A3-C260-FE422C40AF07}"/>
              </a:ext>
            </a:extLst>
          </p:cNvPr>
          <p:cNvSpPr txBox="1"/>
          <p:nvPr/>
        </p:nvSpPr>
        <p:spPr>
          <a:xfrm>
            <a:off x="304673" y="4462305"/>
            <a:ext cx="6045245" cy="307777"/>
          </a:xfrm>
          <a:prstGeom prst="rect">
            <a:avLst/>
          </a:prstGeom>
          <a:noFill/>
        </p:spPr>
        <p:txBody>
          <a:bodyPr wrap="none" rtlCol="0">
            <a:spAutoFit/>
          </a:bodyPr>
          <a:lstStyle/>
          <a:p>
            <a:pPr marL="285750" indent="-285750">
              <a:buFont typeface="Arial" panose="020B0604020202020204" pitchFamily="34" charset="0"/>
              <a:buChar char="•"/>
            </a:pPr>
            <a:r>
              <a:rPr lang="en-US" dirty="0"/>
              <a:t>So, we can easily find relation between all features with target variable</a:t>
            </a:r>
          </a:p>
        </p:txBody>
      </p:sp>
    </p:spTree>
    <p:extLst>
      <p:ext uri="{BB962C8B-B14F-4D97-AF65-F5344CB8AC3E}">
        <p14:creationId xmlns:p14="http://schemas.microsoft.com/office/powerpoint/2010/main" val="30736360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6DA14A-FCC8-5CF3-B897-63BE5D9684E1}"/>
              </a:ext>
            </a:extLst>
          </p:cNvPr>
          <p:cNvSpPr txBox="1"/>
          <p:nvPr/>
        </p:nvSpPr>
        <p:spPr>
          <a:xfrm>
            <a:off x="228503" y="640080"/>
            <a:ext cx="8686993" cy="461665"/>
          </a:xfrm>
          <a:prstGeom prst="rect">
            <a:avLst/>
          </a:prstGeom>
          <a:noFill/>
        </p:spPr>
        <p:txBody>
          <a:bodyPr wrap="none" rtlCol="0">
            <a:spAutoFit/>
          </a:bodyPr>
          <a:lstStyle/>
          <a:p>
            <a:r>
              <a:rPr lang="en-US" sz="2400" u="sng" dirty="0">
                <a:solidFill>
                  <a:schemeClr val="tx2">
                    <a:lumMod val="25000"/>
                  </a:schemeClr>
                </a:solidFill>
                <a:latin typeface="Albertus Medium" panose="020E0602030304020304" pitchFamily="34" charset="0"/>
              </a:rPr>
              <a:t>MODELLING</a:t>
            </a:r>
            <a:r>
              <a:rPr lang="en-US" sz="1200" dirty="0"/>
              <a:t> </a:t>
            </a:r>
            <a:r>
              <a:rPr lang="en-US" sz="2400" u="sng" dirty="0">
                <a:solidFill>
                  <a:schemeClr val="tx2">
                    <a:lumMod val="25000"/>
                  </a:schemeClr>
                </a:solidFill>
                <a:latin typeface="Albertus Medium" panose="020E0602030304020304" pitchFamily="34" charset="0"/>
              </a:rPr>
              <a:t>AND</a:t>
            </a:r>
            <a:r>
              <a:rPr lang="en-US" sz="1200" dirty="0"/>
              <a:t> </a:t>
            </a:r>
            <a:r>
              <a:rPr lang="en-US" sz="2400" u="sng" dirty="0">
                <a:solidFill>
                  <a:schemeClr val="tx2">
                    <a:lumMod val="25000"/>
                  </a:schemeClr>
                </a:solidFill>
                <a:latin typeface="Albertus Medium" panose="020E0602030304020304" pitchFamily="34" charset="0"/>
              </a:rPr>
              <a:t>PREDICTING</a:t>
            </a:r>
            <a:r>
              <a:rPr lang="en-US" sz="1200" dirty="0"/>
              <a:t> </a:t>
            </a:r>
            <a:r>
              <a:rPr lang="en-US" sz="2400" u="sng" dirty="0">
                <a:solidFill>
                  <a:schemeClr val="tx2">
                    <a:lumMod val="25000"/>
                  </a:schemeClr>
                </a:solidFill>
                <a:latin typeface="Albertus Medium" panose="020E0602030304020304" pitchFamily="34" charset="0"/>
              </a:rPr>
              <a:t>WITH</a:t>
            </a:r>
            <a:r>
              <a:rPr lang="en-US" sz="1200" dirty="0"/>
              <a:t> </a:t>
            </a:r>
            <a:r>
              <a:rPr lang="en-US" sz="2400" u="sng" dirty="0">
                <a:solidFill>
                  <a:schemeClr val="tx2">
                    <a:lumMod val="25000"/>
                  </a:schemeClr>
                </a:solidFill>
                <a:latin typeface="Albertus Medium" panose="020E0602030304020304" pitchFamily="34" charset="0"/>
              </a:rPr>
              <a:t>MACHINE</a:t>
            </a:r>
            <a:r>
              <a:rPr lang="en-US" sz="1200" dirty="0"/>
              <a:t> </a:t>
            </a:r>
            <a:r>
              <a:rPr lang="en-US" sz="2400" u="sng" dirty="0">
                <a:solidFill>
                  <a:schemeClr val="tx2">
                    <a:lumMod val="25000"/>
                  </a:schemeClr>
                </a:solidFill>
                <a:latin typeface="Albertus Medium" panose="020E0602030304020304" pitchFamily="34" charset="0"/>
              </a:rPr>
              <a:t>LEARNING</a:t>
            </a:r>
          </a:p>
        </p:txBody>
      </p:sp>
      <p:sp>
        <p:nvSpPr>
          <p:cNvPr id="4" name="TextBox 3">
            <a:extLst>
              <a:ext uri="{FF2B5EF4-FFF2-40B4-BE49-F238E27FC236}">
                <a16:creationId xmlns:a16="http://schemas.microsoft.com/office/drawing/2014/main" id="{5FFBA894-86C7-E95C-18AC-DDD2A20DDFB9}"/>
              </a:ext>
            </a:extLst>
          </p:cNvPr>
          <p:cNvSpPr txBox="1"/>
          <p:nvPr/>
        </p:nvSpPr>
        <p:spPr>
          <a:xfrm>
            <a:off x="228503" y="1181101"/>
            <a:ext cx="8686993" cy="1169551"/>
          </a:xfrm>
          <a:prstGeom prst="rect">
            <a:avLst/>
          </a:prstGeom>
          <a:noFill/>
        </p:spPr>
        <p:txBody>
          <a:bodyPr wrap="square" rtlCol="0">
            <a:spAutoFit/>
          </a:bodyPr>
          <a:lstStyle/>
          <a:p>
            <a:r>
              <a:rPr lang="en-US" dirty="0"/>
              <a:t>Since our dataset is imbalanced i.e. for every positive case there are about 5-6 negative cases. We may end up with a classifier that is biased to the negative cases. The classifier may have a high accuracy but poor a</a:t>
            </a:r>
          </a:p>
          <a:p>
            <a:r>
              <a:rPr lang="en-US" dirty="0"/>
              <a:t>precision and recall.</a:t>
            </a:r>
          </a:p>
          <a:p>
            <a:pPr marL="285750" indent="-285750">
              <a:buFont typeface="Arial" panose="020B0604020202020204" pitchFamily="34" charset="0"/>
              <a:buChar char="•"/>
            </a:pPr>
            <a:r>
              <a:rPr lang="en-US" dirty="0"/>
              <a:t>To handle this problem, we will balance the dataset using the Synthetic Minority Oversampling Technique(SMOTE).</a:t>
            </a:r>
          </a:p>
        </p:txBody>
      </p:sp>
      <p:sp>
        <p:nvSpPr>
          <p:cNvPr id="5" name="TextBox 4">
            <a:extLst>
              <a:ext uri="{FF2B5EF4-FFF2-40B4-BE49-F238E27FC236}">
                <a16:creationId xmlns:a16="http://schemas.microsoft.com/office/drawing/2014/main" id="{C1E46335-8E0B-4DB9-340E-17AEDEFBAFF8}"/>
              </a:ext>
            </a:extLst>
          </p:cNvPr>
          <p:cNvSpPr txBox="1"/>
          <p:nvPr/>
        </p:nvSpPr>
        <p:spPr>
          <a:xfrm>
            <a:off x="125910" y="2350652"/>
            <a:ext cx="8789586" cy="1169551"/>
          </a:xfrm>
          <a:prstGeom prst="rect">
            <a:avLst/>
          </a:prstGeom>
          <a:noFill/>
        </p:spPr>
        <p:txBody>
          <a:bodyPr wrap="none" rtlCol="0">
            <a:spAutoFit/>
          </a:bodyPr>
          <a:lstStyle/>
          <a:p>
            <a:r>
              <a:rPr lang="en-US" b="1" u="sng" dirty="0"/>
              <a:t>SMOTE: Synthetic Minority Oversampling Technique</a:t>
            </a:r>
          </a:p>
          <a:p>
            <a:r>
              <a:rPr lang="en-US" dirty="0"/>
              <a:t>SMOTE is an oversampling technique where the synthetic samples are generated for the minority class. This</a:t>
            </a:r>
          </a:p>
          <a:p>
            <a:r>
              <a:rPr lang="en-US" dirty="0"/>
              <a:t>algorithm helps to overcome the overfitting problem posed by random oversampling. It focuses on the</a:t>
            </a:r>
          </a:p>
          <a:p>
            <a:r>
              <a:rPr lang="en-US" dirty="0"/>
              <a:t>feature space to generate new instances with the help of interpolation between the positive instances that lie</a:t>
            </a:r>
          </a:p>
          <a:p>
            <a:r>
              <a:rPr lang="en-US" dirty="0"/>
              <a:t>together.</a:t>
            </a:r>
          </a:p>
        </p:txBody>
      </p:sp>
      <p:pic>
        <p:nvPicPr>
          <p:cNvPr id="7" name="Picture 6">
            <a:extLst>
              <a:ext uri="{FF2B5EF4-FFF2-40B4-BE49-F238E27FC236}">
                <a16:creationId xmlns:a16="http://schemas.microsoft.com/office/drawing/2014/main" id="{B70D2955-7253-3015-6AF2-2C1105A7E5D2}"/>
              </a:ext>
            </a:extLst>
          </p:cNvPr>
          <p:cNvPicPr>
            <a:picLocks noChangeAspect="1"/>
          </p:cNvPicPr>
          <p:nvPr/>
        </p:nvPicPr>
        <p:blipFill>
          <a:blip r:embed="rId2"/>
          <a:stretch>
            <a:fillRect/>
          </a:stretch>
        </p:blipFill>
        <p:spPr>
          <a:xfrm>
            <a:off x="3916343" y="3352028"/>
            <a:ext cx="4999153" cy="1791472"/>
          </a:xfrm>
          <a:prstGeom prst="rect">
            <a:avLst/>
          </a:prstGeom>
        </p:spPr>
      </p:pic>
    </p:spTree>
    <p:extLst>
      <p:ext uri="{BB962C8B-B14F-4D97-AF65-F5344CB8AC3E}">
        <p14:creationId xmlns:p14="http://schemas.microsoft.com/office/powerpoint/2010/main" val="3395142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E85BDD-E665-B8AA-D7DD-1926827C279D}"/>
              </a:ext>
            </a:extLst>
          </p:cNvPr>
          <p:cNvPicPr>
            <a:picLocks noChangeAspect="1"/>
          </p:cNvPicPr>
          <p:nvPr/>
        </p:nvPicPr>
        <p:blipFill>
          <a:blip r:embed="rId2"/>
          <a:stretch>
            <a:fillRect/>
          </a:stretch>
        </p:blipFill>
        <p:spPr>
          <a:xfrm>
            <a:off x="526169" y="463006"/>
            <a:ext cx="7182731" cy="3213644"/>
          </a:xfrm>
          <a:prstGeom prst="rect">
            <a:avLst/>
          </a:prstGeom>
        </p:spPr>
      </p:pic>
      <p:sp>
        <p:nvSpPr>
          <p:cNvPr id="6" name="TextBox 5">
            <a:extLst>
              <a:ext uri="{FF2B5EF4-FFF2-40B4-BE49-F238E27FC236}">
                <a16:creationId xmlns:a16="http://schemas.microsoft.com/office/drawing/2014/main" id="{E38069C2-5DA7-DB50-2CE4-CBBFB8E29071}"/>
              </a:ext>
            </a:extLst>
          </p:cNvPr>
          <p:cNvSpPr txBox="1"/>
          <p:nvPr/>
        </p:nvSpPr>
        <p:spPr>
          <a:xfrm>
            <a:off x="526169" y="3994150"/>
            <a:ext cx="6244017" cy="307777"/>
          </a:xfrm>
          <a:prstGeom prst="rect">
            <a:avLst/>
          </a:prstGeom>
          <a:noFill/>
        </p:spPr>
        <p:txBody>
          <a:bodyPr wrap="none" rtlCol="0">
            <a:spAutoFit/>
          </a:bodyPr>
          <a:lstStyle/>
          <a:p>
            <a:pPr marL="285750" indent="-285750">
              <a:buFont typeface="Arial" panose="020B0604020202020204" pitchFamily="34" charset="0"/>
              <a:buChar char="•"/>
            </a:pPr>
            <a:r>
              <a:rPr lang="en-US" dirty="0"/>
              <a:t>As seen after applying SMOTE, the new dataset is much more balanced.</a:t>
            </a:r>
          </a:p>
        </p:txBody>
      </p:sp>
    </p:spTree>
    <p:extLst>
      <p:ext uri="{BB962C8B-B14F-4D97-AF65-F5344CB8AC3E}">
        <p14:creationId xmlns:p14="http://schemas.microsoft.com/office/powerpoint/2010/main" val="1256880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F24E-7A1B-1E50-C88A-3FE54F8EFC97}"/>
              </a:ext>
            </a:extLst>
          </p:cNvPr>
          <p:cNvSpPr>
            <a:spLocks noGrp="1"/>
          </p:cNvSpPr>
          <p:nvPr>
            <p:ph type="title"/>
          </p:nvPr>
        </p:nvSpPr>
        <p:spPr>
          <a:xfrm>
            <a:off x="311700" y="294625"/>
            <a:ext cx="8520600" cy="572700"/>
          </a:xfrm>
        </p:spPr>
        <p:txBody>
          <a:bodyPr/>
          <a:lstStyle/>
          <a:p>
            <a:pPr algn="ctr"/>
            <a:r>
              <a:rPr lang="en-US" u="sng" dirty="0">
                <a:solidFill>
                  <a:schemeClr val="tx1">
                    <a:lumMod val="75000"/>
                  </a:schemeClr>
                </a:solidFill>
                <a:latin typeface="Albertus Medium" panose="020E0602030304020304" pitchFamily="34" charset="0"/>
              </a:rPr>
              <a:t>Splitting Data </a:t>
            </a:r>
          </a:p>
        </p:txBody>
      </p:sp>
      <p:sp>
        <p:nvSpPr>
          <p:cNvPr id="3" name="Text Placeholder 2">
            <a:extLst>
              <a:ext uri="{FF2B5EF4-FFF2-40B4-BE49-F238E27FC236}">
                <a16:creationId xmlns:a16="http://schemas.microsoft.com/office/drawing/2014/main" id="{F20FDA62-A75E-FD39-0E57-17BC3BDC954A}"/>
              </a:ext>
            </a:extLst>
          </p:cNvPr>
          <p:cNvSpPr>
            <a:spLocks noGrp="1"/>
          </p:cNvSpPr>
          <p:nvPr>
            <p:ph type="body" idx="1"/>
          </p:nvPr>
        </p:nvSpPr>
        <p:spPr>
          <a:xfrm>
            <a:off x="334615" y="867325"/>
            <a:ext cx="8520600" cy="1635845"/>
          </a:xfrm>
        </p:spPr>
        <p:txBody>
          <a:bodyPr/>
          <a:lstStyle/>
          <a:p>
            <a:pPr>
              <a:buClr>
                <a:schemeClr val="bg1">
                  <a:lumMod val="75000"/>
                </a:schemeClr>
              </a:buClr>
            </a:pPr>
            <a:r>
              <a:rPr lang="en-US" sz="1400" dirty="0">
                <a:solidFill>
                  <a:schemeClr val="bg1">
                    <a:lumMod val="75000"/>
                  </a:schemeClr>
                </a:solidFill>
              </a:rPr>
              <a:t>Data splits into training dataset and testing dataset.</a:t>
            </a:r>
          </a:p>
          <a:p>
            <a:pPr>
              <a:buClr>
                <a:schemeClr val="bg1">
                  <a:lumMod val="75000"/>
                </a:schemeClr>
              </a:buClr>
            </a:pPr>
            <a:r>
              <a:rPr lang="en-US" sz="1400" dirty="0">
                <a:solidFill>
                  <a:schemeClr val="bg1">
                    <a:lumMod val="75000"/>
                  </a:schemeClr>
                </a:solidFill>
              </a:rPr>
              <a:t>Training dataset is for making algorithm learn and train model.</a:t>
            </a:r>
          </a:p>
          <a:p>
            <a:pPr>
              <a:buClr>
                <a:schemeClr val="bg1">
                  <a:lumMod val="75000"/>
                </a:schemeClr>
              </a:buClr>
            </a:pPr>
            <a:r>
              <a:rPr lang="en-US" sz="1400" dirty="0">
                <a:solidFill>
                  <a:schemeClr val="bg1">
                    <a:lumMod val="75000"/>
                  </a:schemeClr>
                </a:solidFill>
              </a:rPr>
              <a:t>Test dataset is for testing the performance of train model.</a:t>
            </a:r>
          </a:p>
          <a:p>
            <a:pPr>
              <a:buClr>
                <a:schemeClr val="bg1">
                  <a:lumMod val="75000"/>
                </a:schemeClr>
              </a:buClr>
            </a:pPr>
            <a:r>
              <a:rPr lang="en-US" sz="1400" dirty="0">
                <a:solidFill>
                  <a:schemeClr val="bg1">
                    <a:lumMod val="75000"/>
                  </a:schemeClr>
                </a:solidFill>
              </a:rPr>
              <a:t>Here 80% of data taken as training dataset &amp; remaining 20% of dataset used for testing purpose.</a:t>
            </a:r>
          </a:p>
          <a:p>
            <a:pPr>
              <a:buClr>
                <a:schemeClr val="bg1">
                  <a:lumMod val="75000"/>
                </a:schemeClr>
              </a:buClr>
            </a:pPr>
            <a:r>
              <a:rPr lang="en-US" sz="1400" dirty="0">
                <a:solidFill>
                  <a:schemeClr val="bg1">
                    <a:lumMod val="75000"/>
                  </a:schemeClr>
                </a:solidFill>
              </a:rPr>
              <a:t>Training features have 4075 records and Testing features have 1019 records.</a:t>
            </a:r>
          </a:p>
        </p:txBody>
      </p:sp>
      <p:pic>
        <p:nvPicPr>
          <p:cNvPr id="2050" name="Picture 2" descr="Machine Learning &amp; Training Data: Sources, Methods, Things to Keep in Mind">
            <a:extLst>
              <a:ext uri="{FF2B5EF4-FFF2-40B4-BE49-F238E27FC236}">
                <a16:creationId xmlns:a16="http://schemas.microsoft.com/office/drawing/2014/main" id="{9F29CA3F-8065-F188-ADD4-21785D363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165" y="2503170"/>
            <a:ext cx="4929809" cy="258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0691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wipe(down)">
                                      <p:cBhvr>
                                        <p:cTn id="3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CC9DE4-10F4-35E5-6D8A-4A61F50BF113}"/>
              </a:ext>
            </a:extLst>
          </p:cNvPr>
          <p:cNvSpPr txBox="1"/>
          <p:nvPr/>
        </p:nvSpPr>
        <p:spPr>
          <a:xfrm>
            <a:off x="652669" y="985630"/>
            <a:ext cx="7600950" cy="2123658"/>
          </a:xfrm>
          <a:prstGeom prst="rect">
            <a:avLst/>
          </a:prstGeom>
          <a:noFill/>
        </p:spPr>
        <p:txBody>
          <a:bodyPr wrap="square" rtlCol="0">
            <a:spAutoFit/>
          </a:bodyPr>
          <a:lstStyle/>
          <a:p>
            <a:r>
              <a:rPr lang="en-US" sz="2800" b="1" u="sng" dirty="0">
                <a:solidFill>
                  <a:schemeClr val="tx2">
                    <a:lumMod val="25000"/>
                  </a:schemeClr>
                </a:solidFill>
                <a:latin typeface="Albertus" panose="020E0702040304020204" pitchFamily="34" charset="0"/>
              </a:rPr>
              <a:t>About Project:</a:t>
            </a:r>
          </a:p>
          <a:p>
            <a:endParaRPr lang="en-US" b="1" u="sng" dirty="0">
              <a:solidFill>
                <a:schemeClr val="tx2">
                  <a:lumMod val="25000"/>
                </a:schemeClr>
              </a:solidFill>
              <a:latin typeface="Albertus" panose="020E0702040304020204" pitchFamily="34" charset="0"/>
            </a:endParaRPr>
          </a:p>
          <a:p>
            <a:pPr algn="just"/>
            <a:r>
              <a:rPr lang="en-US" sz="1800" dirty="0"/>
              <a:t>The dataset is from an ongoing cardiovascular study on residents of the town of Framingham, Massachusetts. The classification goal is to predict whether the patient has a 10-year risk of future coronary heart disease (CHD). The dataset provides the patients’ information. It includes over 4,000 records and 15 attributes. </a:t>
            </a:r>
            <a:endParaRPr lang="en-US" dirty="0">
              <a:solidFill>
                <a:schemeClr val="tx2">
                  <a:lumMod val="25000"/>
                </a:schemeClr>
              </a:solidFill>
              <a:latin typeface="Albertus" panose="020E0702040304020204" pitchFamily="34" charset="0"/>
            </a:endParaRPr>
          </a:p>
        </p:txBody>
      </p:sp>
    </p:spTree>
    <p:extLst>
      <p:ext uri="{BB962C8B-B14F-4D97-AF65-F5344CB8AC3E}">
        <p14:creationId xmlns:p14="http://schemas.microsoft.com/office/powerpoint/2010/main" val="38063521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2F4F13-F0D7-BA80-9BB8-189C1E6287C8}"/>
              </a:ext>
            </a:extLst>
          </p:cNvPr>
          <p:cNvSpPr txBox="1"/>
          <p:nvPr/>
        </p:nvSpPr>
        <p:spPr>
          <a:xfrm>
            <a:off x="393700" y="368300"/>
            <a:ext cx="8248650" cy="461665"/>
          </a:xfrm>
          <a:prstGeom prst="rect">
            <a:avLst/>
          </a:prstGeom>
          <a:noFill/>
        </p:spPr>
        <p:txBody>
          <a:bodyPr wrap="square" rtlCol="0">
            <a:spAutoFit/>
          </a:bodyPr>
          <a:lstStyle/>
          <a:p>
            <a:pPr algn="ctr"/>
            <a:r>
              <a:rPr lang="en-US" sz="2400" u="sng" dirty="0">
                <a:solidFill>
                  <a:schemeClr val="tx2">
                    <a:lumMod val="25000"/>
                  </a:schemeClr>
                </a:solidFill>
                <a:latin typeface="Albertus Medium" panose="020E0602030304020304" pitchFamily="34" charset="0"/>
              </a:rPr>
              <a:t>MODELS</a:t>
            </a:r>
            <a:endParaRPr lang="en-US" dirty="0"/>
          </a:p>
        </p:txBody>
      </p:sp>
      <p:sp>
        <p:nvSpPr>
          <p:cNvPr id="4" name="TextBox 3">
            <a:extLst>
              <a:ext uri="{FF2B5EF4-FFF2-40B4-BE49-F238E27FC236}">
                <a16:creationId xmlns:a16="http://schemas.microsoft.com/office/drawing/2014/main" id="{15E95D0C-8524-807B-1694-A133329E1AFC}"/>
              </a:ext>
            </a:extLst>
          </p:cNvPr>
          <p:cNvSpPr txBox="1"/>
          <p:nvPr/>
        </p:nvSpPr>
        <p:spPr>
          <a:xfrm>
            <a:off x="393700" y="829965"/>
            <a:ext cx="6144631" cy="1384995"/>
          </a:xfrm>
          <a:prstGeom prst="rect">
            <a:avLst/>
          </a:prstGeom>
          <a:noFill/>
        </p:spPr>
        <p:txBody>
          <a:bodyPr wrap="none" rtlCol="0">
            <a:spAutoFit/>
          </a:bodyPr>
          <a:lstStyle/>
          <a:p>
            <a:r>
              <a:rPr lang="en-US" dirty="0"/>
              <a:t>The four algorithms that we will be using are:</a:t>
            </a:r>
          </a:p>
          <a:p>
            <a:r>
              <a:rPr lang="en-US" dirty="0"/>
              <a:t>1. Logistic Regression</a:t>
            </a:r>
          </a:p>
          <a:p>
            <a:r>
              <a:rPr lang="en-US" dirty="0"/>
              <a:t>2. Random Forrest</a:t>
            </a:r>
          </a:p>
          <a:p>
            <a:r>
              <a:rPr lang="en-US" dirty="0"/>
              <a:t>3. </a:t>
            </a:r>
            <a:r>
              <a:rPr lang="en-US" dirty="0" err="1"/>
              <a:t>XGBoost</a:t>
            </a:r>
            <a:endParaRPr lang="en-US" dirty="0"/>
          </a:p>
          <a:p>
            <a:r>
              <a:rPr lang="en-US" dirty="0"/>
              <a:t>4. Support Vector Machine</a:t>
            </a:r>
          </a:p>
          <a:p>
            <a:r>
              <a:rPr lang="en-US" dirty="0"/>
              <a:t>Here, we will be using </a:t>
            </a:r>
            <a:r>
              <a:rPr lang="en-US" dirty="0" err="1"/>
              <a:t>GridsearchCV</a:t>
            </a:r>
            <a:r>
              <a:rPr lang="en-US" dirty="0"/>
              <a:t> search algorithm for above algorithms</a:t>
            </a:r>
          </a:p>
        </p:txBody>
      </p:sp>
      <p:sp>
        <p:nvSpPr>
          <p:cNvPr id="5" name="TextBox 4">
            <a:extLst>
              <a:ext uri="{FF2B5EF4-FFF2-40B4-BE49-F238E27FC236}">
                <a16:creationId xmlns:a16="http://schemas.microsoft.com/office/drawing/2014/main" id="{96831F27-3D24-2162-0569-8A97D5B0241B}"/>
              </a:ext>
            </a:extLst>
          </p:cNvPr>
          <p:cNvSpPr txBox="1"/>
          <p:nvPr/>
        </p:nvSpPr>
        <p:spPr>
          <a:xfrm>
            <a:off x="393700" y="2837260"/>
            <a:ext cx="2518638" cy="307777"/>
          </a:xfrm>
          <a:prstGeom prst="rect">
            <a:avLst/>
          </a:prstGeom>
          <a:noFill/>
        </p:spPr>
        <p:txBody>
          <a:bodyPr wrap="none" rtlCol="0">
            <a:spAutoFit/>
          </a:bodyPr>
          <a:lstStyle/>
          <a:p>
            <a:r>
              <a:rPr lang="en-US" u="sng" dirty="0">
                <a:solidFill>
                  <a:schemeClr val="tx2">
                    <a:lumMod val="50000"/>
                  </a:schemeClr>
                </a:solidFill>
                <a:latin typeface="Arial Black" panose="020B0A04020102020204" pitchFamily="34" charset="0"/>
              </a:rPr>
              <a:t>LOGISTIC REGRESSION</a:t>
            </a:r>
          </a:p>
        </p:txBody>
      </p:sp>
      <p:sp>
        <p:nvSpPr>
          <p:cNvPr id="6" name="TextBox 5">
            <a:extLst>
              <a:ext uri="{FF2B5EF4-FFF2-40B4-BE49-F238E27FC236}">
                <a16:creationId xmlns:a16="http://schemas.microsoft.com/office/drawing/2014/main" id="{A571F226-05E2-22B4-40DB-3DD2285B87A6}"/>
              </a:ext>
            </a:extLst>
          </p:cNvPr>
          <p:cNvSpPr txBox="1"/>
          <p:nvPr/>
        </p:nvSpPr>
        <p:spPr>
          <a:xfrm>
            <a:off x="393700" y="3189487"/>
            <a:ext cx="8445500" cy="738664"/>
          </a:xfrm>
          <a:prstGeom prst="rect">
            <a:avLst/>
          </a:prstGeom>
          <a:noFill/>
        </p:spPr>
        <p:txBody>
          <a:bodyPr wrap="square" rtlCol="0">
            <a:spAutoFit/>
          </a:bodyPr>
          <a:lstStyle/>
          <a:p>
            <a:r>
              <a:rPr lang="en-US" dirty="0"/>
              <a:t>Logistic regression aims to measure the relationship between a categorical dependent variable and one or more independent variables (usually continuous) by plotting the dependent variables' probability scores.</a:t>
            </a:r>
          </a:p>
        </p:txBody>
      </p:sp>
    </p:spTree>
    <p:extLst>
      <p:ext uri="{BB962C8B-B14F-4D97-AF65-F5344CB8AC3E}">
        <p14:creationId xmlns:p14="http://schemas.microsoft.com/office/powerpoint/2010/main" val="2193010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EEF687-5350-48CF-71DA-B685D7D4F95C}"/>
              </a:ext>
            </a:extLst>
          </p:cNvPr>
          <p:cNvSpPr txBox="1"/>
          <p:nvPr/>
        </p:nvSpPr>
        <p:spPr>
          <a:xfrm>
            <a:off x="412750" y="482600"/>
            <a:ext cx="2920992" cy="307777"/>
          </a:xfrm>
          <a:prstGeom prst="rect">
            <a:avLst/>
          </a:prstGeom>
          <a:noFill/>
        </p:spPr>
        <p:txBody>
          <a:bodyPr wrap="none" rtlCol="0">
            <a:spAutoFit/>
          </a:bodyPr>
          <a:lstStyle/>
          <a:p>
            <a:r>
              <a:rPr lang="en-US" dirty="0"/>
              <a:t>Confusion matrix of Logistic Model</a:t>
            </a:r>
          </a:p>
        </p:txBody>
      </p:sp>
      <p:pic>
        <p:nvPicPr>
          <p:cNvPr id="5" name="Picture 4">
            <a:extLst>
              <a:ext uri="{FF2B5EF4-FFF2-40B4-BE49-F238E27FC236}">
                <a16:creationId xmlns:a16="http://schemas.microsoft.com/office/drawing/2014/main" id="{E07A91FC-58B8-84C5-2EEA-29AB2624F612}"/>
              </a:ext>
            </a:extLst>
          </p:cNvPr>
          <p:cNvPicPr>
            <a:picLocks noChangeAspect="1"/>
          </p:cNvPicPr>
          <p:nvPr/>
        </p:nvPicPr>
        <p:blipFill>
          <a:blip r:embed="rId2"/>
          <a:stretch>
            <a:fillRect/>
          </a:stretch>
        </p:blipFill>
        <p:spPr>
          <a:xfrm>
            <a:off x="412751" y="888777"/>
            <a:ext cx="3981450" cy="3365945"/>
          </a:xfrm>
          <a:prstGeom prst="rect">
            <a:avLst/>
          </a:prstGeom>
        </p:spPr>
      </p:pic>
      <p:sp>
        <p:nvSpPr>
          <p:cNvPr id="6" name="TextBox 5">
            <a:extLst>
              <a:ext uri="{FF2B5EF4-FFF2-40B4-BE49-F238E27FC236}">
                <a16:creationId xmlns:a16="http://schemas.microsoft.com/office/drawing/2014/main" id="{7FF93686-23CB-56AE-0300-F54924424D5F}"/>
              </a:ext>
            </a:extLst>
          </p:cNvPr>
          <p:cNvSpPr txBox="1"/>
          <p:nvPr/>
        </p:nvSpPr>
        <p:spPr>
          <a:xfrm>
            <a:off x="4838520" y="495300"/>
            <a:ext cx="2404826" cy="307777"/>
          </a:xfrm>
          <a:prstGeom prst="rect">
            <a:avLst/>
          </a:prstGeom>
          <a:noFill/>
        </p:spPr>
        <p:txBody>
          <a:bodyPr wrap="none" rtlCol="0">
            <a:spAutoFit/>
          </a:bodyPr>
          <a:lstStyle/>
          <a:p>
            <a:r>
              <a:rPr lang="en-US" dirty="0" err="1"/>
              <a:t>Auc</a:t>
            </a:r>
            <a:r>
              <a:rPr lang="en-US" dirty="0"/>
              <a:t> Score of Logistic Model</a:t>
            </a:r>
          </a:p>
        </p:txBody>
      </p:sp>
      <p:pic>
        <p:nvPicPr>
          <p:cNvPr id="8" name="Picture 7">
            <a:extLst>
              <a:ext uri="{FF2B5EF4-FFF2-40B4-BE49-F238E27FC236}">
                <a16:creationId xmlns:a16="http://schemas.microsoft.com/office/drawing/2014/main" id="{F9340CF0-CD1E-221E-FA51-14C08CB528C6}"/>
              </a:ext>
            </a:extLst>
          </p:cNvPr>
          <p:cNvPicPr>
            <a:picLocks noChangeAspect="1"/>
          </p:cNvPicPr>
          <p:nvPr/>
        </p:nvPicPr>
        <p:blipFill>
          <a:blip r:embed="rId3"/>
          <a:stretch>
            <a:fillRect/>
          </a:stretch>
        </p:blipFill>
        <p:spPr>
          <a:xfrm>
            <a:off x="4572000" y="888777"/>
            <a:ext cx="4445000" cy="3365945"/>
          </a:xfrm>
          <a:prstGeom prst="rect">
            <a:avLst/>
          </a:prstGeom>
        </p:spPr>
      </p:pic>
      <p:sp>
        <p:nvSpPr>
          <p:cNvPr id="9" name="TextBox 8">
            <a:extLst>
              <a:ext uri="{FF2B5EF4-FFF2-40B4-BE49-F238E27FC236}">
                <a16:creationId xmlns:a16="http://schemas.microsoft.com/office/drawing/2014/main" id="{35281406-B8C5-AF95-8E70-A453DEF6FAF6}"/>
              </a:ext>
            </a:extLst>
          </p:cNvPr>
          <p:cNvSpPr txBox="1"/>
          <p:nvPr/>
        </p:nvSpPr>
        <p:spPr>
          <a:xfrm>
            <a:off x="457200" y="4565650"/>
            <a:ext cx="4911922" cy="307777"/>
          </a:xfrm>
          <a:prstGeom prst="rect">
            <a:avLst/>
          </a:prstGeom>
          <a:noFill/>
        </p:spPr>
        <p:txBody>
          <a:bodyPr wrap="none" rtlCol="0">
            <a:spAutoFit/>
          </a:bodyPr>
          <a:lstStyle/>
          <a:p>
            <a:pPr marL="285750" indent="-285750">
              <a:buFont typeface="Wingdings" panose="05000000000000000000" pitchFamily="2" charset="2"/>
              <a:buChar char="ü"/>
            </a:pPr>
            <a:r>
              <a:rPr lang="en-US" dirty="0"/>
              <a:t>Using logistic regression, we get an accuracy of 65.95%</a:t>
            </a:r>
          </a:p>
        </p:txBody>
      </p:sp>
    </p:spTree>
    <p:extLst>
      <p:ext uri="{BB962C8B-B14F-4D97-AF65-F5344CB8AC3E}">
        <p14:creationId xmlns:p14="http://schemas.microsoft.com/office/powerpoint/2010/main" val="12261243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DF5156-A12A-5052-7F16-83D246AE1E07}"/>
              </a:ext>
            </a:extLst>
          </p:cNvPr>
          <p:cNvSpPr txBox="1"/>
          <p:nvPr/>
        </p:nvSpPr>
        <p:spPr>
          <a:xfrm>
            <a:off x="311150" y="266700"/>
            <a:ext cx="1919115" cy="307777"/>
          </a:xfrm>
          <a:prstGeom prst="rect">
            <a:avLst/>
          </a:prstGeom>
          <a:noFill/>
        </p:spPr>
        <p:txBody>
          <a:bodyPr wrap="none" rtlCol="0">
            <a:spAutoFit/>
          </a:bodyPr>
          <a:lstStyle/>
          <a:p>
            <a:r>
              <a:rPr lang="en-US" u="sng" dirty="0">
                <a:solidFill>
                  <a:schemeClr val="tx2">
                    <a:lumMod val="50000"/>
                  </a:schemeClr>
                </a:solidFill>
                <a:latin typeface="Arial Black" panose="020B0A04020102020204" pitchFamily="34" charset="0"/>
              </a:rPr>
              <a:t>RANDOM</a:t>
            </a:r>
            <a:r>
              <a:rPr lang="en-US" dirty="0"/>
              <a:t> </a:t>
            </a:r>
            <a:r>
              <a:rPr lang="en-US" u="sng" dirty="0">
                <a:solidFill>
                  <a:schemeClr val="tx2">
                    <a:lumMod val="50000"/>
                  </a:schemeClr>
                </a:solidFill>
                <a:latin typeface="Arial Black" panose="020B0A04020102020204" pitchFamily="34" charset="0"/>
              </a:rPr>
              <a:t>FOREST</a:t>
            </a:r>
          </a:p>
        </p:txBody>
      </p:sp>
      <p:sp>
        <p:nvSpPr>
          <p:cNvPr id="4" name="TextBox 3">
            <a:extLst>
              <a:ext uri="{FF2B5EF4-FFF2-40B4-BE49-F238E27FC236}">
                <a16:creationId xmlns:a16="http://schemas.microsoft.com/office/drawing/2014/main" id="{A1179B31-8F5D-E0BA-A3FF-628C8A75BC20}"/>
              </a:ext>
            </a:extLst>
          </p:cNvPr>
          <p:cNvSpPr txBox="1"/>
          <p:nvPr/>
        </p:nvSpPr>
        <p:spPr>
          <a:xfrm>
            <a:off x="311150" y="574477"/>
            <a:ext cx="8293644" cy="954107"/>
          </a:xfrm>
          <a:prstGeom prst="rect">
            <a:avLst/>
          </a:prstGeom>
          <a:noFill/>
        </p:spPr>
        <p:txBody>
          <a:bodyPr wrap="square" rtlCol="0">
            <a:spAutoFit/>
          </a:bodyPr>
          <a:lstStyle/>
          <a:p>
            <a:r>
              <a:rPr lang="en-US" dirty="0"/>
              <a:t>Random forests are a way of averaging multiple deep decision trees, trained on different parts of the same training set, with the goal of reducing the variance. This comes at the expense of a small increase in the bias and some loss of interpretability, but generally greatly boosts the performance in the final model</a:t>
            </a:r>
          </a:p>
        </p:txBody>
      </p:sp>
      <p:sp>
        <p:nvSpPr>
          <p:cNvPr id="5" name="TextBox 4">
            <a:extLst>
              <a:ext uri="{FF2B5EF4-FFF2-40B4-BE49-F238E27FC236}">
                <a16:creationId xmlns:a16="http://schemas.microsoft.com/office/drawing/2014/main" id="{AF01FBC3-A48F-7AAF-0025-DA879119772C}"/>
              </a:ext>
            </a:extLst>
          </p:cNvPr>
          <p:cNvSpPr txBox="1"/>
          <p:nvPr/>
        </p:nvSpPr>
        <p:spPr>
          <a:xfrm>
            <a:off x="311150" y="1528583"/>
            <a:ext cx="3009157" cy="307777"/>
          </a:xfrm>
          <a:prstGeom prst="rect">
            <a:avLst/>
          </a:prstGeom>
          <a:noFill/>
        </p:spPr>
        <p:txBody>
          <a:bodyPr wrap="none" rtlCol="0">
            <a:spAutoFit/>
          </a:bodyPr>
          <a:lstStyle/>
          <a:p>
            <a:r>
              <a:rPr lang="en-US" dirty="0"/>
              <a:t>Confusion matrix of Random Forest</a:t>
            </a:r>
          </a:p>
        </p:txBody>
      </p:sp>
      <p:pic>
        <p:nvPicPr>
          <p:cNvPr id="7" name="Picture 6">
            <a:extLst>
              <a:ext uri="{FF2B5EF4-FFF2-40B4-BE49-F238E27FC236}">
                <a16:creationId xmlns:a16="http://schemas.microsoft.com/office/drawing/2014/main" id="{8757C7A9-2D97-9AC0-C856-911F1A044B23}"/>
              </a:ext>
            </a:extLst>
          </p:cNvPr>
          <p:cNvPicPr>
            <a:picLocks noChangeAspect="1"/>
          </p:cNvPicPr>
          <p:nvPr/>
        </p:nvPicPr>
        <p:blipFill>
          <a:blip r:embed="rId3"/>
          <a:stretch>
            <a:fillRect/>
          </a:stretch>
        </p:blipFill>
        <p:spPr>
          <a:xfrm>
            <a:off x="311150" y="1836360"/>
            <a:ext cx="4089400" cy="2578774"/>
          </a:xfrm>
          <a:prstGeom prst="rect">
            <a:avLst/>
          </a:prstGeom>
        </p:spPr>
      </p:pic>
      <p:sp>
        <p:nvSpPr>
          <p:cNvPr id="8" name="TextBox 7">
            <a:extLst>
              <a:ext uri="{FF2B5EF4-FFF2-40B4-BE49-F238E27FC236}">
                <a16:creationId xmlns:a16="http://schemas.microsoft.com/office/drawing/2014/main" id="{EF01FD97-22C6-7FFD-C846-A8C5F4CAE9A5}"/>
              </a:ext>
            </a:extLst>
          </p:cNvPr>
          <p:cNvSpPr txBox="1"/>
          <p:nvPr/>
        </p:nvSpPr>
        <p:spPr>
          <a:xfrm>
            <a:off x="4817165" y="1528583"/>
            <a:ext cx="2404826" cy="307777"/>
          </a:xfrm>
          <a:prstGeom prst="rect">
            <a:avLst/>
          </a:prstGeom>
          <a:noFill/>
        </p:spPr>
        <p:txBody>
          <a:bodyPr wrap="none" rtlCol="0">
            <a:spAutoFit/>
          </a:bodyPr>
          <a:lstStyle/>
          <a:p>
            <a:r>
              <a:rPr lang="en-US" dirty="0" err="1"/>
              <a:t>Auc</a:t>
            </a:r>
            <a:r>
              <a:rPr lang="en-US" dirty="0"/>
              <a:t> Score of Logistic Model</a:t>
            </a:r>
          </a:p>
        </p:txBody>
      </p:sp>
      <p:pic>
        <p:nvPicPr>
          <p:cNvPr id="10" name="Picture 9">
            <a:extLst>
              <a:ext uri="{FF2B5EF4-FFF2-40B4-BE49-F238E27FC236}">
                <a16:creationId xmlns:a16="http://schemas.microsoft.com/office/drawing/2014/main" id="{DA93A3A0-C1C0-C1C1-5AE6-40C5F9064972}"/>
              </a:ext>
            </a:extLst>
          </p:cNvPr>
          <p:cNvPicPr>
            <a:picLocks noChangeAspect="1"/>
          </p:cNvPicPr>
          <p:nvPr/>
        </p:nvPicPr>
        <p:blipFill>
          <a:blip r:embed="rId4"/>
          <a:stretch>
            <a:fillRect/>
          </a:stretch>
        </p:blipFill>
        <p:spPr>
          <a:xfrm>
            <a:off x="4572001" y="1836361"/>
            <a:ext cx="4432852" cy="2578774"/>
          </a:xfrm>
          <a:prstGeom prst="rect">
            <a:avLst/>
          </a:prstGeom>
        </p:spPr>
      </p:pic>
      <p:sp>
        <p:nvSpPr>
          <p:cNvPr id="11" name="TextBox 10">
            <a:extLst>
              <a:ext uri="{FF2B5EF4-FFF2-40B4-BE49-F238E27FC236}">
                <a16:creationId xmlns:a16="http://schemas.microsoft.com/office/drawing/2014/main" id="{5036B320-38D3-3660-B0F6-E196B9734ACB}"/>
              </a:ext>
            </a:extLst>
          </p:cNvPr>
          <p:cNvSpPr txBox="1"/>
          <p:nvPr/>
        </p:nvSpPr>
        <p:spPr>
          <a:xfrm>
            <a:off x="384312" y="4569021"/>
            <a:ext cx="4612160" cy="307777"/>
          </a:xfrm>
          <a:prstGeom prst="rect">
            <a:avLst/>
          </a:prstGeom>
          <a:noFill/>
        </p:spPr>
        <p:txBody>
          <a:bodyPr wrap="none" rtlCol="0">
            <a:spAutoFit/>
          </a:bodyPr>
          <a:lstStyle/>
          <a:p>
            <a:pPr marL="285750" indent="-285750">
              <a:buFont typeface="Wingdings" panose="05000000000000000000" pitchFamily="2" charset="2"/>
              <a:buChar char="ü"/>
            </a:pPr>
            <a:r>
              <a:rPr lang="en-US" dirty="0"/>
              <a:t>Using Random Forest, we get an accuracy of 68.4%</a:t>
            </a:r>
          </a:p>
        </p:txBody>
      </p:sp>
    </p:spTree>
    <p:extLst>
      <p:ext uri="{BB962C8B-B14F-4D97-AF65-F5344CB8AC3E}">
        <p14:creationId xmlns:p14="http://schemas.microsoft.com/office/powerpoint/2010/main" val="4128206484"/>
      </p:ext>
    </p:extLst>
  </p:cSld>
  <p:clrMapOvr>
    <a:overrideClrMapping bg1="lt1" tx1="dk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6EFF79-8C16-7E12-3585-A7FED3FAF899}"/>
              </a:ext>
            </a:extLst>
          </p:cNvPr>
          <p:cNvSpPr txBox="1"/>
          <p:nvPr/>
        </p:nvSpPr>
        <p:spPr>
          <a:xfrm>
            <a:off x="337930" y="351183"/>
            <a:ext cx="1170513" cy="307777"/>
          </a:xfrm>
          <a:prstGeom prst="rect">
            <a:avLst/>
          </a:prstGeom>
          <a:noFill/>
        </p:spPr>
        <p:txBody>
          <a:bodyPr wrap="none" rtlCol="0">
            <a:spAutoFit/>
          </a:bodyPr>
          <a:lstStyle/>
          <a:p>
            <a:r>
              <a:rPr lang="en-US" u="sng" dirty="0">
                <a:solidFill>
                  <a:schemeClr val="tx2">
                    <a:lumMod val="50000"/>
                  </a:schemeClr>
                </a:solidFill>
                <a:latin typeface="Arial Black" panose="020B0A04020102020204" pitchFamily="34" charset="0"/>
              </a:rPr>
              <a:t>XGBOOST</a:t>
            </a:r>
          </a:p>
        </p:txBody>
      </p:sp>
      <p:sp>
        <p:nvSpPr>
          <p:cNvPr id="4" name="TextBox 3">
            <a:extLst>
              <a:ext uri="{FF2B5EF4-FFF2-40B4-BE49-F238E27FC236}">
                <a16:creationId xmlns:a16="http://schemas.microsoft.com/office/drawing/2014/main" id="{32009D22-4056-37EE-194F-7CD3DE2774C1}"/>
              </a:ext>
            </a:extLst>
          </p:cNvPr>
          <p:cNvSpPr txBox="1"/>
          <p:nvPr/>
        </p:nvSpPr>
        <p:spPr>
          <a:xfrm>
            <a:off x="337930" y="658960"/>
            <a:ext cx="8360638" cy="523220"/>
          </a:xfrm>
          <a:prstGeom prst="rect">
            <a:avLst/>
          </a:prstGeom>
          <a:noFill/>
        </p:spPr>
        <p:txBody>
          <a:bodyPr wrap="square" rtlCol="0">
            <a:spAutoFit/>
          </a:bodyPr>
          <a:lstStyle/>
          <a:p>
            <a:r>
              <a:rPr lang="en-US" dirty="0" err="1"/>
              <a:t>XGBoost</a:t>
            </a:r>
            <a:r>
              <a:rPr lang="en-US" dirty="0"/>
              <a:t> stands for extreme Gradient Boosting. The name xgboost, though, actually refers to the engineering goal to push the limit of computations resources for boosted tree algorithms</a:t>
            </a:r>
          </a:p>
        </p:txBody>
      </p:sp>
      <p:sp>
        <p:nvSpPr>
          <p:cNvPr id="6" name="TextBox 5">
            <a:extLst>
              <a:ext uri="{FF2B5EF4-FFF2-40B4-BE49-F238E27FC236}">
                <a16:creationId xmlns:a16="http://schemas.microsoft.com/office/drawing/2014/main" id="{5D206C45-0EF9-311C-4BF6-18AA147866EC}"/>
              </a:ext>
            </a:extLst>
          </p:cNvPr>
          <p:cNvSpPr txBox="1"/>
          <p:nvPr/>
        </p:nvSpPr>
        <p:spPr>
          <a:xfrm>
            <a:off x="337930" y="1336068"/>
            <a:ext cx="3310522" cy="307777"/>
          </a:xfrm>
          <a:prstGeom prst="rect">
            <a:avLst/>
          </a:prstGeom>
          <a:noFill/>
        </p:spPr>
        <p:txBody>
          <a:bodyPr wrap="none" rtlCol="0">
            <a:spAutoFit/>
          </a:bodyPr>
          <a:lstStyle/>
          <a:p>
            <a:r>
              <a:rPr lang="en-US" dirty="0"/>
              <a:t>Confusion matrix of XG boost Classifier</a:t>
            </a:r>
          </a:p>
        </p:txBody>
      </p:sp>
      <p:pic>
        <p:nvPicPr>
          <p:cNvPr id="8" name="Picture 7">
            <a:extLst>
              <a:ext uri="{FF2B5EF4-FFF2-40B4-BE49-F238E27FC236}">
                <a16:creationId xmlns:a16="http://schemas.microsoft.com/office/drawing/2014/main" id="{077A74F7-2580-27FE-5D70-78A4DD1F1B07}"/>
              </a:ext>
            </a:extLst>
          </p:cNvPr>
          <p:cNvPicPr>
            <a:picLocks noChangeAspect="1"/>
          </p:cNvPicPr>
          <p:nvPr/>
        </p:nvPicPr>
        <p:blipFill>
          <a:blip r:embed="rId2"/>
          <a:stretch>
            <a:fillRect/>
          </a:stretch>
        </p:blipFill>
        <p:spPr>
          <a:xfrm>
            <a:off x="315936" y="1643845"/>
            <a:ext cx="4064995" cy="2646022"/>
          </a:xfrm>
          <a:prstGeom prst="rect">
            <a:avLst/>
          </a:prstGeom>
        </p:spPr>
      </p:pic>
      <p:sp>
        <p:nvSpPr>
          <p:cNvPr id="9" name="TextBox 8">
            <a:extLst>
              <a:ext uri="{FF2B5EF4-FFF2-40B4-BE49-F238E27FC236}">
                <a16:creationId xmlns:a16="http://schemas.microsoft.com/office/drawing/2014/main" id="{C0AFF0F1-E224-E743-9476-820F8FF41486}"/>
              </a:ext>
            </a:extLst>
          </p:cNvPr>
          <p:cNvSpPr txBox="1"/>
          <p:nvPr/>
        </p:nvSpPr>
        <p:spPr>
          <a:xfrm>
            <a:off x="4681182" y="1336068"/>
            <a:ext cx="2763898" cy="307777"/>
          </a:xfrm>
          <a:prstGeom prst="rect">
            <a:avLst/>
          </a:prstGeom>
          <a:noFill/>
        </p:spPr>
        <p:txBody>
          <a:bodyPr wrap="none" rtlCol="0">
            <a:spAutoFit/>
          </a:bodyPr>
          <a:lstStyle/>
          <a:p>
            <a:r>
              <a:rPr lang="en-US" dirty="0" err="1"/>
              <a:t>Auc</a:t>
            </a:r>
            <a:r>
              <a:rPr lang="en-US" dirty="0"/>
              <a:t> score of XG boost Classifier</a:t>
            </a:r>
          </a:p>
        </p:txBody>
      </p:sp>
      <p:pic>
        <p:nvPicPr>
          <p:cNvPr id="11" name="Picture 10">
            <a:extLst>
              <a:ext uri="{FF2B5EF4-FFF2-40B4-BE49-F238E27FC236}">
                <a16:creationId xmlns:a16="http://schemas.microsoft.com/office/drawing/2014/main" id="{9B5BCD62-BE53-47EC-4A8D-80E1D4C982F7}"/>
              </a:ext>
            </a:extLst>
          </p:cNvPr>
          <p:cNvPicPr>
            <a:picLocks noChangeAspect="1"/>
          </p:cNvPicPr>
          <p:nvPr/>
        </p:nvPicPr>
        <p:blipFill>
          <a:blip r:embed="rId3"/>
          <a:stretch>
            <a:fillRect/>
          </a:stretch>
        </p:blipFill>
        <p:spPr>
          <a:xfrm>
            <a:off x="4572001" y="1643845"/>
            <a:ext cx="4346812" cy="2646022"/>
          </a:xfrm>
          <a:prstGeom prst="rect">
            <a:avLst/>
          </a:prstGeom>
        </p:spPr>
      </p:pic>
      <p:sp>
        <p:nvSpPr>
          <p:cNvPr id="12" name="TextBox 11">
            <a:extLst>
              <a:ext uri="{FF2B5EF4-FFF2-40B4-BE49-F238E27FC236}">
                <a16:creationId xmlns:a16="http://schemas.microsoft.com/office/drawing/2014/main" id="{04EF6E01-6D95-012D-9BF7-6210A62EDBB8}"/>
              </a:ext>
            </a:extLst>
          </p:cNvPr>
          <p:cNvSpPr txBox="1"/>
          <p:nvPr/>
        </p:nvSpPr>
        <p:spPr>
          <a:xfrm>
            <a:off x="337930" y="4484540"/>
            <a:ext cx="4076757" cy="307777"/>
          </a:xfrm>
          <a:prstGeom prst="rect">
            <a:avLst/>
          </a:prstGeom>
          <a:noFill/>
        </p:spPr>
        <p:txBody>
          <a:bodyPr wrap="none" rtlCol="0">
            <a:spAutoFit/>
          </a:bodyPr>
          <a:lstStyle/>
          <a:p>
            <a:pPr marL="285750" indent="-285750">
              <a:buFont typeface="Wingdings" panose="05000000000000000000" pitchFamily="2" charset="2"/>
              <a:buChar char="ü"/>
            </a:pPr>
            <a:r>
              <a:rPr lang="en-US" dirty="0"/>
              <a:t>Using XG boost we get an accuracy of 89.7%</a:t>
            </a:r>
          </a:p>
        </p:txBody>
      </p:sp>
    </p:spTree>
    <p:extLst>
      <p:ext uri="{BB962C8B-B14F-4D97-AF65-F5344CB8AC3E}">
        <p14:creationId xmlns:p14="http://schemas.microsoft.com/office/powerpoint/2010/main" val="15348898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19FF9A-DC30-4E70-9691-F3204478FCAE}"/>
              </a:ext>
            </a:extLst>
          </p:cNvPr>
          <p:cNvSpPr txBox="1"/>
          <p:nvPr/>
        </p:nvSpPr>
        <p:spPr>
          <a:xfrm>
            <a:off x="307074" y="368489"/>
            <a:ext cx="3015569" cy="307777"/>
          </a:xfrm>
          <a:prstGeom prst="rect">
            <a:avLst/>
          </a:prstGeom>
          <a:noFill/>
        </p:spPr>
        <p:txBody>
          <a:bodyPr wrap="none" rtlCol="0">
            <a:spAutoFit/>
          </a:bodyPr>
          <a:lstStyle/>
          <a:p>
            <a:r>
              <a:rPr lang="en-US" u="sng" dirty="0">
                <a:solidFill>
                  <a:schemeClr val="tx2">
                    <a:lumMod val="50000"/>
                  </a:schemeClr>
                </a:solidFill>
                <a:latin typeface="Arial Black" panose="020B0A04020102020204" pitchFamily="34" charset="0"/>
              </a:rPr>
              <a:t>SUPPORT</a:t>
            </a:r>
            <a:r>
              <a:rPr lang="en-US" dirty="0"/>
              <a:t> </a:t>
            </a:r>
            <a:r>
              <a:rPr lang="en-US" u="sng" dirty="0">
                <a:solidFill>
                  <a:schemeClr val="tx2">
                    <a:lumMod val="50000"/>
                  </a:schemeClr>
                </a:solidFill>
                <a:latin typeface="Arial Black" panose="020B0A04020102020204" pitchFamily="34" charset="0"/>
              </a:rPr>
              <a:t>VECTOR</a:t>
            </a:r>
            <a:r>
              <a:rPr lang="en-US" dirty="0"/>
              <a:t> </a:t>
            </a:r>
            <a:r>
              <a:rPr lang="en-US" u="sng" dirty="0">
                <a:solidFill>
                  <a:schemeClr val="tx2">
                    <a:lumMod val="50000"/>
                  </a:schemeClr>
                </a:solidFill>
                <a:latin typeface="Arial Black" panose="020B0A04020102020204" pitchFamily="34" charset="0"/>
              </a:rPr>
              <a:t>MACHINE</a:t>
            </a:r>
          </a:p>
        </p:txBody>
      </p:sp>
      <p:sp>
        <p:nvSpPr>
          <p:cNvPr id="4" name="TextBox 3">
            <a:extLst>
              <a:ext uri="{FF2B5EF4-FFF2-40B4-BE49-F238E27FC236}">
                <a16:creationId xmlns:a16="http://schemas.microsoft.com/office/drawing/2014/main" id="{4943F9ED-7A06-6DC9-CF49-AFA39634F0EF}"/>
              </a:ext>
            </a:extLst>
          </p:cNvPr>
          <p:cNvSpPr txBox="1"/>
          <p:nvPr/>
        </p:nvSpPr>
        <p:spPr>
          <a:xfrm>
            <a:off x="307074" y="620974"/>
            <a:ext cx="8639033" cy="938719"/>
          </a:xfrm>
          <a:prstGeom prst="rect">
            <a:avLst/>
          </a:prstGeom>
          <a:noFill/>
        </p:spPr>
        <p:txBody>
          <a:bodyPr wrap="square" rtlCol="0">
            <a:spAutoFit/>
          </a:bodyPr>
          <a:lstStyle/>
          <a:p>
            <a:pPr marL="171450" indent="-171450" algn="just">
              <a:buFont typeface="Arial" panose="020B0604020202020204" pitchFamily="34" charset="0"/>
              <a:buChar char="•"/>
            </a:pPr>
            <a:r>
              <a:rPr lang="en-US" sz="1100" dirty="0"/>
              <a:t>Support vector machines (SVMs) are powerful yet flexible supervised machine learning algorithms which are used both for classification and regression. But generally, they are used in classification problems.</a:t>
            </a:r>
          </a:p>
          <a:p>
            <a:pPr marL="171450" indent="-171450" algn="just">
              <a:buFont typeface="Arial" panose="020B0604020202020204" pitchFamily="34" charset="0"/>
              <a:buChar char="•"/>
            </a:pPr>
            <a:r>
              <a:rPr lang="en-US" sz="1100" dirty="0"/>
              <a:t>An SVM model is basically a representation of different classes in a hyperplane in multidimensional space. The hyperplane will be generated in an iterative manner by SVM so that the error can be minimized. The goal of SVM is to divide the datasets into classes to find a maximum marginal hyperplane (MMH).</a:t>
            </a:r>
          </a:p>
        </p:txBody>
      </p:sp>
      <p:sp>
        <p:nvSpPr>
          <p:cNvPr id="5" name="TextBox 4">
            <a:extLst>
              <a:ext uri="{FF2B5EF4-FFF2-40B4-BE49-F238E27FC236}">
                <a16:creationId xmlns:a16="http://schemas.microsoft.com/office/drawing/2014/main" id="{8995DEB6-D174-97B6-0A6A-38EF261F2613}"/>
              </a:ext>
            </a:extLst>
          </p:cNvPr>
          <p:cNvSpPr txBox="1"/>
          <p:nvPr/>
        </p:nvSpPr>
        <p:spPr>
          <a:xfrm>
            <a:off x="307074" y="1559693"/>
            <a:ext cx="2165978" cy="307777"/>
          </a:xfrm>
          <a:prstGeom prst="rect">
            <a:avLst/>
          </a:prstGeom>
          <a:noFill/>
        </p:spPr>
        <p:txBody>
          <a:bodyPr wrap="none" rtlCol="0">
            <a:spAutoFit/>
          </a:bodyPr>
          <a:lstStyle/>
          <a:p>
            <a:r>
              <a:rPr lang="en-US" dirty="0"/>
              <a:t>Confusion matrix of SVM</a:t>
            </a:r>
          </a:p>
        </p:txBody>
      </p:sp>
      <p:pic>
        <p:nvPicPr>
          <p:cNvPr id="7" name="Picture 6">
            <a:extLst>
              <a:ext uri="{FF2B5EF4-FFF2-40B4-BE49-F238E27FC236}">
                <a16:creationId xmlns:a16="http://schemas.microsoft.com/office/drawing/2014/main" id="{189833F3-2DA3-50CC-B4F8-B63824F81F55}"/>
              </a:ext>
            </a:extLst>
          </p:cNvPr>
          <p:cNvPicPr>
            <a:picLocks noChangeAspect="1"/>
          </p:cNvPicPr>
          <p:nvPr/>
        </p:nvPicPr>
        <p:blipFill>
          <a:blip r:embed="rId2"/>
          <a:stretch>
            <a:fillRect/>
          </a:stretch>
        </p:blipFill>
        <p:spPr>
          <a:xfrm>
            <a:off x="307074" y="1867470"/>
            <a:ext cx="4172161" cy="2538878"/>
          </a:xfrm>
          <a:prstGeom prst="rect">
            <a:avLst/>
          </a:prstGeom>
        </p:spPr>
      </p:pic>
      <p:sp>
        <p:nvSpPr>
          <p:cNvPr id="8" name="TextBox 7">
            <a:extLst>
              <a:ext uri="{FF2B5EF4-FFF2-40B4-BE49-F238E27FC236}">
                <a16:creationId xmlns:a16="http://schemas.microsoft.com/office/drawing/2014/main" id="{D74250DB-83A3-FF0E-BA12-5B64C1B32C81}"/>
              </a:ext>
            </a:extLst>
          </p:cNvPr>
          <p:cNvSpPr txBox="1"/>
          <p:nvPr/>
        </p:nvSpPr>
        <p:spPr>
          <a:xfrm>
            <a:off x="5051596" y="1559693"/>
            <a:ext cx="1619354" cy="307777"/>
          </a:xfrm>
          <a:prstGeom prst="rect">
            <a:avLst/>
          </a:prstGeom>
          <a:noFill/>
        </p:spPr>
        <p:txBody>
          <a:bodyPr wrap="none" rtlCol="0">
            <a:spAutoFit/>
          </a:bodyPr>
          <a:lstStyle/>
          <a:p>
            <a:r>
              <a:rPr lang="en-US" dirty="0" err="1"/>
              <a:t>Auc</a:t>
            </a:r>
            <a:r>
              <a:rPr lang="en-US" dirty="0"/>
              <a:t> score of SVM</a:t>
            </a:r>
          </a:p>
        </p:txBody>
      </p:sp>
      <p:pic>
        <p:nvPicPr>
          <p:cNvPr id="10" name="Picture 9">
            <a:extLst>
              <a:ext uri="{FF2B5EF4-FFF2-40B4-BE49-F238E27FC236}">
                <a16:creationId xmlns:a16="http://schemas.microsoft.com/office/drawing/2014/main" id="{380F1B89-040E-FF9C-47E9-8EEAA0A8CE3B}"/>
              </a:ext>
            </a:extLst>
          </p:cNvPr>
          <p:cNvPicPr>
            <a:picLocks noChangeAspect="1"/>
          </p:cNvPicPr>
          <p:nvPr/>
        </p:nvPicPr>
        <p:blipFill>
          <a:blip r:embed="rId3"/>
          <a:stretch>
            <a:fillRect/>
          </a:stretch>
        </p:blipFill>
        <p:spPr>
          <a:xfrm>
            <a:off x="4572001" y="1867471"/>
            <a:ext cx="4459358" cy="2538878"/>
          </a:xfrm>
          <a:prstGeom prst="rect">
            <a:avLst/>
          </a:prstGeom>
        </p:spPr>
      </p:pic>
      <p:sp>
        <p:nvSpPr>
          <p:cNvPr id="11" name="TextBox 10">
            <a:extLst>
              <a:ext uri="{FF2B5EF4-FFF2-40B4-BE49-F238E27FC236}">
                <a16:creationId xmlns:a16="http://schemas.microsoft.com/office/drawing/2014/main" id="{CB01DAE8-D506-2876-DB25-28CA2BD59419}"/>
              </a:ext>
            </a:extLst>
          </p:cNvPr>
          <p:cNvSpPr txBox="1"/>
          <p:nvPr/>
        </p:nvSpPr>
        <p:spPr>
          <a:xfrm>
            <a:off x="307074" y="4467234"/>
            <a:ext cx="5448928" cy="307777"/>
          </a:xfrm>
          <a:prstGeom prst="rect">
            <a:avLst/>
          </a:prstGeom>
          <a:noFill/>
        </p:spPr>
        <p:txBody>
          <a:bodyPr wrap="none" rtlCol="0">
            <a:spAutoFit/>
          </a:bodyPr>
          <a:lstStyle/>
          <a:p>
            <a:pPr marL="285750" indent="-285750">
              <a:buFont typeface="Wingdings" panose="05000000000000000000" pitchFamily="2" charset="2"/>
              <a:buChar char="ü"/>
            </a:pPr>
            <a:r>
              <a:rPr lang="en-US" dirty="0"/>
              <a:t>Using Support Vector Machine, we get an accuracy of 92.64%.</a:t>
            </a:r>
          </a:p>
        </p:txBody>
      </p:sp>
    </p:spTree>
    <p:extLst>
      <p:ext uri="{BB962C8B-B14F-4D97-AF65-F5344CB8AC3E}">
        <p14:creationId xmlns:p14="http://schemas.microsoft.com/office/powerpoint/2010/main" val="16663406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B06C-BEAA-C240-E684-D4AD3E79D1C8}"/>
              </a:ext>
            </a:extLst>
          </p:cNvPr>
          <p:cNvSpPr>
            <a:spLocks noGrp="1"/>
          </p:cNvSpPr>
          <p:nvPr>
            <p:ph type="title"/>
          </p:nvPr>
        </p:nvSpPr>
        <p:spPr>
          <a:xfrm>
            <a:off x="311699" y="352259"/>
            <a:ext cx="8520600" cy="572700"/>
          </a:xfrm>
        </p:spPr>
        <p:txBody>
          <a:bodyPr/>
          <a:lstStyle/>
          <a:p>
            <a:r>
              <a:rPr lang="en-US" dirty="0">
                <a:solidFill>
                  <a:schemeClr val="bg2">
                    <a:lumMod val="10000"/>
                  </a:schemeClr>
                </a:solidFill>
                <a:latin typeface="Albertus Medium" panose="020E0602030304020304" pitchFamily="34" charset="0"/>
              </a:rPr>
              <a:t>LET’S COLLECT ALL OUR BEST MODELS</a:t>
            </a:r>
          </a:p>
        </p:txBody>
      </p:sp>
      <p:sp>
        <p:nvSpPr>
          <p:cNvPr id="3" name="TextBox 2">
            <a:extLst>
              <a:ext uri="{FF2B5EF4-FFF2-40B4-BE49-F238E27FC236}">
                <a16:creationId xmlns:a16="http://schemas.microsoft.com/office/drawing/2014/main" id="{E5E8864A-C74F-C711-5EBC-460B85C35DBA}"/>
              </a:ext>
            </a:extLst>
          </p:cNvPr>
          <p:cNvSpPr txBox="1"/>
          <p:nvPr/>
        </p:nvSpPr>
        <p:spPr>
          <a:xfrm>
            <a:off x="311699" y="924959"/>
            <a:ext cx="5982728" cy="307777"/>
          </a:xfrm>
          <a:prstGeom prst="rect">
            <a:avLst/>
          </a:prstGeom>
          <a:noFill/>
        </p:spPr>
        <p:txBody>
          <a:bodyPr wrap="none" rtlCol="0">
            <a:spAutoFit/>
          </a:bodyPr>
          <a:lstStyle/>
          <a:p>
            <a:r>
              <a:rPr lang="en-US" dirty="0"/>
              <a:t>Creating data frame which shows the performance metrics of each model</a:t>
            </a:r>
          </a:p>
        </p:txBody>
      </p:sp>
      <p:graphicFrame>
        <p:nvGraphicFramePr>
          <p:cNvPr id="4" name="Table 3">
            <a:extLst>
              <a:ext uri="{FF2B5EF4-FFF2-40B4-BE49-F238E27FC236}">
                <a16:creationId xmlns:a16="http://schemas.microsoft.com/office/drawing/2014/main" id="{17FA9D51-B975-65F9-AA1A-DF74C639122F}"/>
              </a:ext>
            </a:extLst>
          </p:cNvPr>
          <p:cNvGraphicFramePr>
            <a:graphicFrameLocks noGrp="1"/>
          </p:cNvGraphicFramePr>
          <p:nvPr>
            <p:extLst>
              <p:ext uri="{D42A27DB-BD31-4B8C-83A1-F6EECF244321}">
                <p14:modId xmlns:p14="http://schemas.microsoft.com/office/powerpoint/2010/main" val="1183524264"/>
              </p:ext>
            </p:extLst>
          </p:nvPr>
        </p:nvGraphicFramePr>
        <p:xfrm>
          <a:off x="443673" y="1289814"/>
          <a:ext cx="5992814" cy="1745935"/>
        </p:xfrm>
        <a:graphic>
          <a:graphicData uri="http://schemas.openxmlformats.org/drawingml/2006/table">
            <a:tbl>
              <a:tblPr firstRow="1" firstCol="1" bandRow="1">
                <a:tableStyleId>{5C22544A-7EE6-4342-B048-85BDC9FD1C3A}</a:tableStyleId>
              </a:tblPr>
              <a:tblGrid>
                <a:gridCol w="1928813">
                  <a:extLst>
                    <a:ext uri="{9D8B030D-6E8A-4147-A177-3AD203B41FA5}">
                      <a16:colId xmlns:a16="http://schemas.microsoft.com/office/drawing/2014/main" val="1398540875"/>
                    </a:ext>
                  </a:extLst>
                </a:gridCol>
                <a:gridCol w="1222375">
                  <a:extLst>
                    <a:ext uri="{9D8B030D-6E8A-4147-A177-3AD203B41FA5}">
                      <a16:colId xmlns:a16="http://schemas.microsoft.com/office/drawing/2014/main" val="3450508469"/>
                    </a:ext>
                  </a:extLst>
                </a:gridCol>
                <a:gridCol w="869950">
                  <a:extLst>
                    <a:ext uri="{9D8B030D-6E8A-4147-A177-3AD203B41FA5}">
                      <a16:colId xmlns:a16="http://schemas.microsoft.com/office/drawing/2014/main" val="2393933842"/>
                    </a:ext>
                  </a:extLst>
                </a:gridCol>
                <a:gridCol w="631825">
                  <a:extLst>
                    <a:ext uri="{9D8B030D-6E8A-4147-A177-3AD203B41FA5}">
                      <a16:colId xmlns:a16="http://schemas.microsoft.com/office/drawing/2014/main" val="1370313531"/>
                    </a:ext>
                  </a:extLst>
                </a:gridCol>
                <a:gridCol w="827088">
                  <a:extLst>
                    <a:ext uri="{9D8B030D-6E8A-4147-A177-3AD203B41FA5}">
                      <a16:colId xmlns:a16="http://schemas.microsoft.com/office/drawing/2014/main" val="4046947109"/>
                    </a:ext>
                  </a:extLst>
                </a:gridCol>
                <a:gridCol w="512763">
                  <a:extLst>
                    <a:ext uri="{9D8B030D-6E8A-4147-A177-3AD203B41FA5}">
                      <a16:colId xmlns:a16="http://schemas.microsoft.com/office/drawing/2014/main" val="182135082"/>
                    </a:ext>
                  </a:extLst>
                </a:gridCol>
              </a:tblGrid>
              <a:tr h="0">
                <a:tc>
                  <a:txBody>
                    <a:bodyPr/>
                    <a:lstStyle/>
                    <a:p>
                      <a:pPr>
                        <a:lnSpc>
                          <a:spcPct val="115000"/>
                        </a:lnSpc>
                      </a:pPr>
                      <a:endParaRPr lang="en-US" sz="1000">
                        <a:effectLst/>
                        <a:latin typeface="Corbel" panose="020B0503020204020204" pitchFamily="34"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Test Accuracy</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Precision</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Recall</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F1 Score</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1000"/>
                        </a:spcAft>
                      </a:pPr>
                      <a:r>
                        <a:rPr lang="en-US" sz="1200" dirty="0">
                          <a:effectLst/>
                        </a:rPr>
                        <a:t>AUC</a:t>
                      </a:r>
                      <a:endParaRPr lang="en-US" sz="1000" dirty="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1557519"/>
                  </a:ext>
                </a:extLst>
              </a:tr>
              <a:tr h="0">
                <a:tc>
                  <a:txBody>
                    <a:bodyPr/>
                    <a:lstStyle/>
                    <a:p>
                      <a:pPr marL="457200" marR="0" indent="-457200">
                        <a:lnSpc>
                          <a:spcPct val="115000"/>
                        </a:lnSpc>
                        <a:spcBef>
                          <a:spcPts val="500"/>
                        </a:spcBef>
                        <a:spcAft>
                          <a:spcPts val="0"/>
                        </a:spcAft>
                      </a:pPr>
                      <a:r>
                        <a:rPr lang="en-US" sz="1200" dirty="0">
                          <a:effectLst/>
                        </a:rPr>
                        <a:t>Logistic regression</a:t>
                      </a:r>
                      <a:endParaRPr lang="en-US" sz="1000" dirty="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0.66</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0.64</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0.67</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0.66</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1000"/>
                        </a:spcAft>
                      </a:pPr>
                      <a:r>
                        <a:rPr lang="en-US" sz="1200" dirty="0">
                          <a:effectLst/>
                        </a:rPr>
                        <a:t>0.71</a:t>
                      </a:r>
                      <a:endParaRPr lang="en-US" sz="1000" dirty="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662774603"/>
                  </a:ext>
                </a:extLst>
              </a:tr>
              <a:tr h="0">
                <a:tc>
                  <a:txBody>
                    <a:bodyPr/>
                    <a:lstStyle/>
                    <a:p>
                      <a:pPr marL="457200" marR="0" indent="-457200">
                        <a:lnSpc>
                          <a:spcPct val="115000"/>
                        </a:lnSpc>
                        <a:spcBef>
                          <a:spcPts val="500"/>
                        </a:spcBef>
                        <a:spcAft>
                          <a:spcPts val="0"/>
                        </a:spcAft>
                      </a:pPr>
                      <a:r>
                        <a:rPr lang="en-US" sz="1200">
                          <a:effectLst/>
                        </a:rPr>
                        <a:t>Random Forest</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0.68</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0.66</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0.74</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0.70</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1000"/>
                        </a:spcAft>
                      </a:pPr>
                      <a:r>
                        <a:rPr lang="en-US" sz="1200" dirty="0">
                          <a:effectLst/>
                        </a:rPr>
                        <a:t>0.76</a:t>
                      </a:r>
                      <a:endParaRPr lang="en-US" sz="1000" dirty="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52065363"/>
                  </a:ext>
                </a:extLst>
              </a:tr>
              <a:tr h="0">
                <a:tc>
                  <a:txBody>
                    <a:bodyPr/>
                    <a:lstStyle/>
                    <a:p>
                      <a:pPr marL="457200" marR="0" indent="-457200">
                        <a:lnSpc>
                          <a:spcPct val="115000"/>
                        </a:lnSpc>
                        <a:spcBef>
                          <a:spcPts val="500"/>
                        </a:spcBef>
                        <a:spcAft>
                          <a:spcPts val="0"/>
                        </a:spcAft>
                      </a:pPr>
                      <a:r>
                        <a:rPr lang="en-US" sz="1200">
                          <a:effectLst/>
                        </a:rPr>
                        <a:t>XG Boost</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0.90</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0.88</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0.91</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0.90</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1000"/>
                        </a:spcAft>
                      </a:pPr>
                      <a:r>
                        <a:rPr lang="en-US" sz="1200" dirty="0">
                          <a:effectLst/>
                        </a:rPr>
                        <a:t>0.96</a:t>
                      </a:r>
                      <a:endParaRPr lang="en-US" sz="1000" dirty="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37042859"/>
                  </a:ext>
                </a:extLst>
              </a:tr>
              <a:tr h="0">
                <a:tc>
                  <a:txBody>
                    <a:bodyPr/>
                    <a:lstStyle/>
                    <a:p>
                      <a:pPr marL="457200" marR="0" indent="-457200">
                        <a:lnSpc>
                          <a:spcPct val="115000"/>
                        </a:lnSpc>
                        <a:spcBef>
                          <a:spcPts val="500"/>
                        </a:spcBef>
                        <a:spcAft>
                          <a:spcPts val="0"/>
                        </a:spcAft>
                      </a:pPr>
                      <a:r>
                        <a:rPr lang="en-US" sz="1200">
                          <a:effectLst/>
                        </a:rPr>
                        <a:t>Support vector machine</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0.93</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0.92</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0.93</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0"/>
                        </a:spcAft>
                      </a:pPr>
                      <a:r>
                        <a:rPr lang="en-US" sz="1200">
                          <a:effectLst/>
                        </a:rPr>
                        <a:t>0.93</a:t>
                      </a:r>
                      <a:endParaRPr lang="en-US" sz="100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tc>
                  <a:txBody>
                    <a:bodyPr/>
                    <a:lstStyle/>
                    <a:p>
                      <a:pPr marL="457200" marR="0" indent="-457200">
                        <a:lnSpc>
                          <a:spcPct val="115000"/>
                        </a:lnSpc>
                        <a:spcBef>
                          <a:spcPts val="0"/>
                        </a:spcBef>
                        <a:spcAft>
                          <a:spcPts val="1000"/>
                        </a:spcAft>
                      </a:pPr>
                      <a:r>
                        <a:rPr lang="en-US" sz="1200" dirty="0">
                          <a:effectLst/>
                        </a:rPr>
                        <a:t>0.98</a:t>
                      </a:r>
                      <a:endParaRPr lang="en-US" sz="1000" dirty="0">
                        <a:effectLst/>
                        <a:latin typeface="Corbel" panose="020B0503020204020204" pitchFamily="34" charset="0"/>
                        <a:ea typeface="Times New Roman" panose="02020603050405020304" pitchFamily="18"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664052190"/>
                  </a:ext>
                </a:extLst>
              </a:tr>
            </a:tbl>
          </a:graphicData>
        </a:graphic>
      </p:graphicFrame>
      <p:sp>
        <p:nvSpPr>
          <p:cNvPr id="6" name="TextBox 5">
            <a:extLst>
              <a:ext uri="{FF2B5EF4-FFF2-40B4-BE49-F238E27FC236}">
                <a16:creationId xmlns:a16="http://schemas.microsoft.com/office/drawing/2014/main" id="{4F53FBED-B9DB-375A-7747-55BD1AF95E1D}"/>
              </a:ext>
            </a:extLst>
          </p:cNvPr>
          <p:cNvSpPr txBox="1"/>
          <p:nvPr/>
        </p:nvSpPr>
        <p:spPr>
          <a:xfrm>
            <a:off x="443673" y="3266661"/>
            <a:ext cx="8249203" cy="1384995"/>
          </a:xfrm>
          <a:prstGeom prst="rect">
            <a:avLst/>
          </a:prstGeom>
          <a:noFill/>
        </p:spPr>
        <p:txBody>
          <a:bodyPr wrap="square" rtlCol="0">
            <a:spAutoFit/>
          </a:bodyPr>
          <a:lstStyle/>
          <a:p>
            <a:r>
              <a:rPr lang="en-US" dirty="0"/>
              <a:t>Observation from above table:</a:t>
            </a:r>
          </a:p>
          <a:p>
            <a:pPr marL="285750" indent="-285750">
              <a:buFont typeface="Arial" panose="020B0604020202020204" pitchFamily="34" charset="0"/>
              <a:buChar char="•"/>
            </a:pPr>
            <a:r>
              <a:rPr lang="en-US" dirty="0"/>
              <a:t>XG Boost, Support vector machine gives highest Accuracy, Recall, Precision and AUC score.</a:t>
            </a:r>
          </a:p>
          <a:p>
            <a:pPr marL="285750" indent="-285750">
              <a:buFont typeface="Arial" panose="020B0604020202020204" pitchFamily="34" charset="0"/>
              <a:buChar char="•"/>
            </a:pPr>
            <a:r>
              <a:rPr lang="en-US" dirty="0"/>
              <a:t>Highest recall is given by Support vector machine</a:t>
            </a:r>
          </a:p>
          <a:p>
            <a:pPr marL="285750" indent="-285750">
              <a:buFont typeface="Arial" panose="020B0604020202020204" pitchFamily="34" charset="0"/>
              <a:buChar char="•"/>
            </a:pPr>
            <a:r>
              <a:rPr lang="en-US" dirty="0"/>
              <a:t>Highest AUC is given by Support vector machine</a:t>
            </a:r>
          </a:p>
          <a:p>
            <a:r>
              <a:rPr lang="en-US" dirty="0"/>
              <a:t>Overall, we can say that Support vector machine is the best model that can be used for the risk prediction of Cardiovascular heart disease.</a:t>
            </a:r>
          </a:p>
        </p:txBody>
      </p:sp>
    </p:spTree>
    <p:extLst>
      <p:ext uri="{BB962C8B-B14F-4D97-AF65-F5344CB8AC3E}">
        <p14:creationId xmlns:p14="http://schemas.microsoft.com/office/powerpoint/2010/main" val="9547339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fade">
                                      <p:cBhvr>
                                        <p:cTn id="29" dur="500"/>
                                        <p:tgtEl>
                                          <p:spTgt spid="6">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fade">
                                      <p:cBhvr>
                                        <p:cTn id="34" dur="500"/>
                                        <p:tgtEl>
                                          <p:spTgt spid="6">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Effect transition="in" filter="fade">
                                      <p:cBhvr>
                                        <p:cTn id="39" dur="500"/>
                                        <p:tgtEl>
                                          <p:spTgt spid="6">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4" end="4"/>
                                            </p:txEl>
                                          </p:spTgt>
                                        </p:tgtEl>
                                        <p:attrNameLst>
                                          <p:attrName>style.visibility</p:attrName>
                                        </p:attrNameLst>
                                      </p:cBhvr>
                                      <p:to>
                                        <p:strVal val="visible"/>
                                      </p:to>
                                    </p:set>
                                    <p:animEffect transition="in" filter="fade">
                                      <p:cBhvr>
                                        <p:cTn id="4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8B73A3-0E21-A3A0-33DA-1C1CEC5F1607}"/>
              </a:ext>
            </a:extLst>
          </p:cNvPr>
          <p:cNvSpPr txBox="1"/>
          <p:nvPr/>
        </p:nvSpPr>
        <p:spPr>
          <a:xfrm>
            <a:off x="251791" y="337930"/>
            <a:ext cx="7639879" cy="307777"/>
          </a:xfrm>
          <a:prstGeom prst="rect">
            <a:avLst/>
          </a:prstGeom>
          <a:noFill/>
        </p:spPr>
        <p:txBody>
          <a:bodyPr wrap="square" rtlCol="0">
            <a:spAutoFit/>
          </a:bodyPr>
          <a:lstStyle/>
          <a:p>
            <a:r>
              <a:rPr lang="en-US" dirty="0">
                <a:solidFill>
                  <a:schemeClr val="accent1">
                    <a:lumMod val="50000"/>
                  </a:schemeClr>
                </a:solidFill>
                <a:latin typeface="Arial Black" panose="020B0A04020102020204" pitchFamily="34" charset="0"/>
              </a:rPr>
              <a:t>LET'S</a:t>
            </a:r>
            <a:r>
              <a:rPr lang="en-US" dirty="0">
                <a:solidFill>
                  <a:schemeClr val="accent1">
                    <a:lumMod val="50000"/>
                  </a:schemeClr>
                </a:solidFill>
              </a:rPr>
              <a:t> </a:t>
            </a:r>
            <a:r>
              <a:rPr lang="en-US" dirty="0">
                <a:solidFill>
                  <a:schemeClr val="accent1">
                    <a:lumMod val="50000"/>
                  </a:schemeClr>
                </a:solidFill>
                <a:latin typeface="Arial Black" panose="020B0A04020102020204" pitchFamily="34" charset="0"/>
              </a:rPr>
              <a:t>PLOT</a:t>
            </a:r>
            <a:r>
              <a:rPr lang="en-US" dirty="0">
                <a:solidFill>
                  <a:schemeClr val="accent1">
                    <a:lumMod val="50000"/>
                  </a:schemeClr>
                </a:solidFill>
              </a:rPr>
              <a:t> </a:t>
            </a:r>
            <a:r>
              <a:rPr lang="en-US" dirty="0">
                <a:solidFill>
                  <a:schemeClr val="accent1">
                    <a:lumMod val="50000"/>
                  </a:schemeClr>
                </a:solidFill>
                <a:latin typeface="Arial Black" panose="020B0A04020102020204" pitchFamily="34" charset="0"/>
              </a:rPr>
              <a:t>THE</a:t>
            </a:r>
            <a:r>
              <a:rPr lang="en-US" dirty="0">
                <a:solidFill>
                  <a:schemeClr val="accent1">
                    <a:lumMod val="50000"/>
                  </a:schemeClr>
                </a:solidFill>
              </a:rPr>
              <a:t> </a:t>
            </a:r>
            <a:r>
              <a:rPr lang="en-US" dirty="0">
                <a:solidFill>
                  <a:schemeClr val="bg2">
                    <a:lumMod val="10000"/>
                  </a:schemeClr>
                </a:solidFill>
                <a:latin typeface="Arial Black" panose="020B0A04020102020204" pitchFamily="34" charset="0"/>
              </a:rPr>
              <a:t>ACCURACY</a:t>
            </a:r>
            <a:r>
              <a:rPr lang="en-US" dirty="0">
                <a:solidFill>
                  <a:schemeClr val="accent1">
                    <a:lumMod val="50000"/>
                  </a:schemeClr>
                </a:solidFill>
              </a:rPr>
              <a:t> </a:t>
            </a:r>
            <a:r>
              <a:rPr lang="en-US" dirty="0">
                <a:solidFill>
                  <a:schemeClr val="accent1">
                    <a:lumMod val="50000"/>
                  </a:schemeClr>
                </a:solidFill>
                <a:latin typeface="Arial Black" panose="020B0A04020102020204" pitchFamily="34" charset="0"/>
              </a:rPr>
              <a:t>AND</a:t>
            </a:r>
            <a:r>
              <a:rPr lang="en-US" dirty="0">
                <a:solidFill>
                  <a:schemeClr val="accent1">
                    <a:lumMod val="50000"/>
                  </a:schemeClr>
                </a:solidFill>
              </a:rPr>
              <a:t> </a:t>
            </a:r>
            <a:r>
              <a:rPr lang="en-US" dirty="0">
                <a:solidFill>
                  <a:schemeClr val="bg2">
                    <a:lumMod val="10000"/>
                  </a:schemeClr>
                </a:solidFill>
                <a:latin typeface="Arial Black" panose="020B0A04020102020204" pitchFamily="34" charset="0"/>
              </a:rPr>
              <a:t>AUC</a:t>
            </a:r>
            <a:r>
              <a:rPr lang="en-US" dirty="0">
                <a:solidFill>
                  <a:schemeClr val="accent1">
                    <a:lumMod val="50000"/>
                  </a:schemeClr>
                </a:solidFill>
              </a:rPr>
              <a:t> </a:t>
            </a:r>
            <a:r>
              <a:rPr lang="en-US" dirty="0">
                <a:solidFill>
                  <a:schemeClr val="accent1">
                    <a:lumMod val="50000"/>
                  </a:schemeClr>
                </a:solidFill>
                <a:latin typeface="Arial Black" panose="020B0A04020102020204" pitchFamily="34" charset="0"/>
              </a:rPr>
              <a:t>SCORE</a:t>
            </a:r>
            <a:r>
              <a:rPr lang="en-US" dirty="0">
                <a:solidFill>
                  <a:schemeClr val="accent1">
                    <a:lumMod val="50000"/>
                  </a:schemeClr>
                </a:solidFill>
              </a:rPr>
              <a:t> </a:t>
            </a:r>
            <a:r>
              <a:rPr lang="en-US" dirty="0">
                <a:solidFill>
                  <a:schemeClr val="accent1">
                    <a:lumMod val="50000"/>
                  </a:schemeClr>
                </a:solidFill>
                <a:latin typeface="Arial Black" panose="020B0A04020102020204" pitchFamily="34" charset="0"/>
              </a:rPr>
              <a:t>GRAPH</a:t>
            </a:r>
            <a:r>
              <a:rPr lang="en-US" dirty="0">
                <a:solidFill>
                  <a:schemeClr val="accent1">
                    <a:lumMod val="50000"/>
                  </a:schemeClr>
                </a:solidFill>
              </a:rPr>
              <a:t> </a:t>
            </a:r>
            <a:r>
              <a:rPr lang="en-US" dirty="0">
                <a:solidFill>
                  <a:schemeClr val="accent1">
                    <a:lumMod val="50000"/>
                  </a:schemeClr>
                </a:solidFill>
                <a:latin typeface="Arial Black" panose="020B0A04020102020204" pitchFamily="34" charset="0"/>
              </a:rPr>
              <a:t>OF</a:t>
            </a:r>
            <a:r>
              <a:rPr lang="en-US" dirty="0">
                <a:solidFill>
                  <a:schemeClr val="accent1">
                    <a:lumMod val="50000"/>
                  </a:schemeClr>
                </a:solidFill>
              </a:rPr>
              <a:t> </a:t>
            </a:r>
            <a:r>
              <a:rPr lang="en-US" dirty="0">
                <a:solidFill>
                  <a:schemeClr val="accent1">
                    <a:lumMod val="50000"/>
                  </a:schemeClr>
                </a:solidFill>
                <a:latin typeface="Arial Black" panose="020B0A04020102020204" pitchFamily="34" charset="0"/>
              </a:rPr>
              <a:t>EACH</a:t>
            </a:r>
            <a:r>
              <a:rPr lang="en-US" dirty="0">
                <a:solidFill>
                  <a:schemeClr val="accent1">
                    <a:lumMod val="50000"/>
                  </a:schemeClr>
                </a:solidFill>
              </a:rPr>
              <a:t> </a:t>
            </a:r>
            <a:r>
              <a:rPr lang="en-US" dirty="0">
                <a:solidFill>
                  <a:schemeClr val="accent1">
                    <a:lumMod val="50000"/>
                  </a:schemeClr>
                </a:solidFill>
                <a:latin typeface="Arial Black" panose="020B0A04020102020204" pitchFamily="34" charset="0"/>
              </a:rPr>
              <a:t>ALGORITHM</a:t>
            </a:r>
          </a:p>
        </p:txBody>
      </p:sp>
      <p:sp>
        <p:nvSpPr>
          <p:cNvPr id="4" name="TextBox 3">
            <a:extLst>
              <a:ext uri="{FF2B5EF4-FFF2-40B4-BE49-F238E27FC236}">
                <a16:creationId xmlns:a16="http://schemas.microsoft.com/office/drawing/2014/main" id="{F9F0510B-C79B-B1AA-4FC2-4118640C6684}"/>
              </a:ext>
            </a:extLst>
          </p:cNvPr>
          <p:cNvSpPr txBox="1"/>
          <p:nvPr/>
        </p:nvSpPr>
        <p:spPr>
          <a:xfrm>
            <a:off x="251791" y="735496"/>
            <a:ext cx="1778051" cy="307777"/>
          </a:xfrm>
          <a:prstGeom prst="rect">
            <a:avLst/>
          </a:prstGeom>
          <a:noFill/>
        </p:spPr>
        <p:txBody>
          <a:bodyPr wrap="none" rtlCol="0">
            <a:spAutoFit/>
          </a:bodyPr>
          <a:lstStyle/>
          <a:p>
            <a:r>
              <a:rPr lang="en-US" dirty="0"/>
              <a:t>Accuracy Score plot</a:t>
            </a:r>
          </a:p>
        </p:txBody>
      </p:sp>
      <p:pic>
        <p:nvPicPr>
          <p:cNvPr id="6" name="Picture 5">
            <a:extLst>
              <a:ext uri="{FF2B5EF4-FFF2-40B4-BE49-F238E27FC236}">
                <a16:creationId xmlns:a16="http://schemas.microsoft.com/office/drawing/2014/main" id="{E81FEA58-A1E5-5E08-A72A-8D1EDB79FDDA}"/>
              </a:ext>
            </a:extLst>
          </p:cNvPr>
          <p:cNvPicPr>
            <a:picLocks noChangeAspect="1"/>
          </p:cNvPicPr>
          <p:nvPr/>
        </p:nvPicPr>
        <p:blipFill>
          <a:blip r:embed="rId2"/>
          <a:stretch>
            <a:fillRect/>
          </a:stretch>
        </p:blipFill>
        <p:spPr>
          <a:xfrm>
            <a:off x="293840" y="1043273"/>
            <a:ext cx="4172143" cy="3013403"/>
          </a:xfrm>
          <a:prstGeom prst="rect">
            <a:avLst/>
          </a:prstGeom>
        </p:spPr>
      </p:pic>
      <p:sp>
        <p:nvSpPr>
          <p:cNvPr id="7" name="TextBox 6">
            <a:extLst>
              <a:ext uri="{FF2B5EF4-FFF2-40B4-BE49-F238E27FC236}">
                <a16:creationId xmlns:a16="http://schemas.microsoft.com/office/drawing/2014/main" id="{B7E68534-5E85-A785-A56F-FED8DDB5B91B}"/>
              </a:ext>
            </a:extLst>
          </p:cNvPr>
          <p:cNvSpPr txBox="1"/>
          <p:nvPr/>
        </p:nvSpPr>
        <p:spPr>
          <a:xfrm>
            <a:off x="4770782" y="735496"/>
            <a:ext cx="1420582" cy="307777"/>
          </a:xfrm>
          <a:prstGeom prst="rect">
            <a:avLst/>
          </a:prstGeom>
          <a:noFill/>
        </p:spPr>
        <p:txBody>
          <a:bodyPr wrap="none" rtlCol="0">
            <a:spAutoFit/>
          </a:bodyPr>
          <a:lstStyle/>
          <a:p>
            <a:r>
              <a:rPr lang="en-US" dirty="0"/>
              <a:t>AUC Score plot</a:t>
            </a:r>
          </a:p>
        </p:txBody>
      </p:sp>
      <p:pic>
        <p:nvPicPr>
          <p:cNvPr id="9" name="Picture 8">
            <a:extLst>
              <a:ext uri="{FF2B5EF4-FFF2-40B4-BE49-F238E27FC236}">
                <a16:creationId xmlns:a16="http://schemas.microsoft.com/office/drawing/2014/main" id="{9238416E-9794-AD36-BD32-6A54BF1575BB}"/>
              </a:ext>
            </a:extLst>
          </p:cNvPr>
          <p:cNvPicPr>
            <a:picLocks noChangeAspect="1"/>
          </p:cNvPicPr>
          <p:nvPr/>
        </p:nvPicPr>
        <p:blipFill>
          <a:blip r:embed="rId3"/>
          <a:stretch>
            <a:fillRect/>
          </a:stretch>
        </p:blipFill>
        <p:spPr>
          <a:xfrm>
            <a:off x="4678020" y="1043273"/>
            <a:ext cx="4214190" cy="3013402"/>
          </a:xfrm>
          <a:prstGeom prst="rect">
            <a:avLst/>
          </a:prstGeom>
        </p:spPr>
      </p:pic>
      <p:sp>
        <p:nvSpPr>
          <p:cNvPr id="10" name="TextBox 9">
            <a:extLst>
              <a:ext uri="{FF2B5EF4-FFF2-40B4-BE49-F238E27FC236}">
                <a16:creationId xmlns:a16="http://schemas.microsoft.com/office/drawing/2014/main" id="{F7372A7C-FF26-B43E-B088-D4CCEEF74B57}"/>
              </a:ext>
            </a:extLst>
          </p:cNvPr>
          <p:cNvSpPr txBox="1"/>
          <p:nvPr/>
        </p:nvSpPr>
        <p:spPr>
          <a:xfrm>
            <a:off x="251791" y="4357825"/>
            <a:ext cx="8587607" cy="307777"/>
          </a:xfrm>
          <a:prstGeom prst="rect">
            <a:avLst/>
          </a:prstGeom>
          <a:noFill/>
        </p:spPr>
        <p:txBody>
          <a:bodyPr wrap="none" rtlCol="0">
            <a:spAutoFit/>
          </a:bodyPr>
          <a:lstStyle/>
          <a:p>
            <a:pPr marL="285750" indent="-285750">
              <a:buFont typeface="Wingdings" panose="05000000000000000000" pitchFamily="2" charset="2"/>
              <a:buChar char="Ø"/>
            </a:pPr>
            <a:r>
              <a:rPr lang="en-US" dirty="0"/>
              <a:t>From both the graphs we can say that the best performing model is Support Vector Machine algorithm.</a:t>
            </a:r>
          </a:p>
        </p:txBody>
      </p:sp>
    </p:spTree>
    <p:extLst>
      <p:ext uri="{BB962C8B-B14F-4D97-AF65-F5344CB8AC3E}">
        <p14:creationId xmlns:p14="http://schemas.microsoft.com/office/powerpoint/2010/main" val="26173047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BA99-914D-CB76-2A76-651F26C253A7}"/>
              </a:ext>
            </a:extLst>
          </p:cNvPr>
          <p:cNvSpPr>
            <a:spLocks noGrp="1"/>
          </p:cNvSpPr>
          <p:nvPr>
            <p:ph type="title"/>
          </p:nvPr>
        </p:nvSpPr>
        <p:spPr>
          <a:xfrm>
            <a:off x="311700" y="473806"/>
            <a:ext cx="8520600" cy="572700"/>
          </a:xfrm>
        </p:spPr>
        <p:txBody>
          <a:bodyPr/>
          <a:lstStyle/>
          <a:p>
            <a:pPr algn="ctr"/>
            <a:r>
              <a:rPr lang="en-US" u="sng" dirty="0">
                <a:solidFill>
                  <a:schemeClr val="tx1">
                    <a:lumMod val="75000"/>
                  </a:schemeClr>
                </a:solidFill>
                <a:latin typeface="Albertus Medium" panose="020E0602030304020304" pitchFamily="34" charset="0"/>
              </a:rPr>
              <a:t>Conclusion</a:t>
            </a:r>
          </a:p>
        </p:txBody>
      </p:sp>
      <p:sp>
        <p:nvSpPr>
          <p:cNvPr id="3" name="Text Placeholder 2">
            <a:extLst>
              <a:ext uri="{FF2B5EF4-FFF2-40B4-BE49-F238E27FC236}">
                <a16:creationId xmlns:a16="http://schemas.microsoft.com/office/drawing/2014/main" id="{46F5F025-278F-92CE-8BF1-D5C42FC69410}"/>
              </a:ext>
            </a:extLst>
          </p:cNvPr>
          <p:cNvSpPr>
            <a:spLocks noGrp="1"/>
          </p:cNvSpPr>
          <p:nvPr>
            <p:ph type="body" idx="1"/>
          </p:nvPr>
        </p:nvSpPr>
        <p:spPr>
          <a:xfrm>
            <a:off x="311700" y="1095463"/>
            <a:ext cx="8520600" cy="3092224"/>
          </a:xfrm>
        </p:spPr>
        <p:txBody>
          <a:bodyPr/>
          <a:lstStyle/>
          <a:p>
            <a:pPr fontAlgn="base">
              <a:buClr>
                <a:schemeClr val="bg2">
                  <a:lumMod val="25000"/>
                </a:schemeClr>
              </a:buClr>
              <a:buFont typeface="Wingdings" panose="05000000000000000000" pitchFamily="2" charset="2"/>
              <a:buChar char="Ø"/>
            </a:pPr>
            <a:r>
              <a:rPr lang="en-US" sz="1600" dirty="0">
                <a:solidFill>
                  <a:schemeClr val="bg2">
                    <a:lumMod val="25000"/>
                  </a:schemeClr>
                </a:solidFill>
                <a:latin typeface="Roboto" panose="02000000000000000000" pitchFamily="2" charset="0"/>
              </a:rPr>
              <a:t>The people who have Cardiovascular heart disease is almost equal between smokers and non smokers.</a:t>
            </a:r>
          </a:p>
          <a:p>
            <a:pPr fontAlgn="base">
              <a:buClr>
                <a:schemeClr val="bg2">
                  <a:lumMod val="25000"/>
                </a:schemeClr>
              </a:buClr>
              <a:buFont typeface="Wingdings" panose="05000000000000000000" pitchFamily="2" charset="2"/>
              <a:buChar char="Ø"/>
            </a:pPr>
            <a:r>
              <a:rPr lang="en-US" sz="1600" dirty="0">
                <a:solidFill>
                  <a:schemeClr val="bg2">
                    <a:lumMod val="25000"/>
                  </a:schemeClr>
                </a:solidFill>
                <a:latin typeface="Roboto" panose="02000000000000000000" pitchFamily="2" charset="0"/>
              </a:rPr>
              <a:t>The top features in predicting the ten year risk of developing Cardiovascular Heart Disease are 'age', '</a:t>
            </a:r>
            <a:r>
              <a:rPr lang="en-US" sz="1600" dirty="0" err="1">
                <a:solidFill>
                  <a:schemeClr val="bg2">
                    <a:lumMod val="25000"/>
                  </a:schemeClr>
                </a:solidFill>
                <a:latin typeface="Roboto" panose="02000000000000000000" pitchFamily="2" charset="0"/>
              </a:rPr>
              <a:t>totChol</a:t>
            </a:r>
            <a:r>
              <a:rPr lang="en-US" sz="1600" dirty="0">
                <a:solidFill>
                  <a:schemeClr val="bg2">
                    <a:lumMod val="25000"/>
                  </a:schemeClr>
                </a:solidFill>
                <a:latin typeface="Roboto" panose="02000000000000000000" pitchFamily="2" charset="0"/>
              </a:rPr>
              <a:t>', '</a:t>
            </a:r>
            <a:r>
              <a:rPr lang="en-US" sz="1600" dirty="0" err="1">
                <a:solidFill>
                  <a:schemeClr val="bg2">
                    <a:lumMod val="25000"/>
                  </a:schemeClr>
                </a:solidFill>
                <a:latin typeface="Roboto" panose="02000000000000000000" pitchFamily="2" charset="0"/>
              </a:rPr>
              <a:t>sysBP</a:t>
            </a:r>
            <a:r>
              <a:rPr lang="en-US" sz="1600" dirty="0">
                <a:solidFill>
                  <a:schemeClr val="bg2">
                    <a:lumMod val="25000"/>
                  </a:schemeClr>
                </a:solidFill>
                <a:latin typeface="Roboto" panose="02000000000000000000" pitchFamily="2" charset="0"/>
              </a:rPr>
              <a:t>', '</a:t>
            </a:r>
            <a:r>
              <a:rPr lang="en-US" sz="1600" dirty="0" err="1">
                <a:solidFill>
                  <a:schemeClr val="bg2">
                    <a:lumMod val="25000"/>
                  </a:schemeClr>
                </a:solidFill>
                <a:latin typeface="Roboto" panose="02000000000000000000" pitchFamily="2" charset="0"/>
              </a:rPr>
              <a:t>diaBP</a:t>
            </a:r>
            <a:r>
              <a:rPr lang="en-US" sz="1600" dirty="0">
                <a:solidFill>
                  <a:schemeClr val="bg2">
                    <a:lumMod val="25000"/>
                  </a:schemeClr>
                </a:solidFill>
                <a:latin typeface="Roboto" panose="02000000000000000000" pitchFamily="2" charset="0"/>
              </a:rPr>
              <a:t>', 'BMI', '</a:t>
            </a:r>
            <a:r>
              <a:rPr lang="en-US" sz="1600" dirty="0" err="1">
                <a:solidFill>
                  <a:schemeClr val="bg2">
                    <a:lumMod val="25000"/>
                  </a:schemeClr>
                </a:solidFill>
                <a:latin typeface="Roboto" panose="02000000000000000000" pitchFamily="2" charset="0"/>
              </a:rPr>
              <a:t>heartRate</a:t>
            </a:r>
            <a:r>
              <a:rPr lang="en-US" sz="1600" dirty="0">
                <a:solidFill>
                  <a:schemeClr val="bg2">
                    <a:lumMod val="25000"/>
                  </a:schemeClr>
                </a:solidFill>
                <a:latin typeface="Roboto" panose="02000000000000000000" pitchFamily="2" charset="0"/>
              </a:rPr>
              <a:t>', 'glucose'.</a:t>
            </a:r>
          </a:p>
          <a:p>
            <a:pPr fontAlgn="base">
              <a:buClr>
                <a:schemeClr val="bg2">
                  <a:lumMod val="25000"/>
                </a:schemeClr>
              </a:buClr>
              <a:buFont typeface="Wingdings" panose="05000000000000000000" pitchFamily="2" charset="2"/>
              <a:buChar char="Ø"/>
            </a:pPr>
            <a:r>
              <a:rPr lang="en-US" sz="1600" dirty="0">
                <a:solidFill>
                  <a:schemeClr val="bg2">
                    <a:lumMod val="25000"/>
                  </a:schemeClr>
                </a:solidFill>
                <a:latin typeface="Roboto" panose="02000000000000000000" pitchFamily="2" charset="0"/>
              </a:rPr>
              <a:t>The Support vector machine with the radial kernel is the best performing model in terms of accuracy and the F1 score and Its high AUC-score shows that it has a high true positive rate.</a:t>
            </a:r>
          </a:p>
          <a:p>
            <a:pPr fontAlgn="base">
              <a:buClr>
                <a:schemeClr val="bg2">
                  <a:lumMod val="25000"/>
                </a:schemeClr>
              </a:buClr>
              <a:buFont typeface="Wingdings" panose="05000000000000000000" pitchFamily="2" charset="2"/>
              <a:buChar char="Ø"/>
            </a:pPr>
            <a:r>
              <a:rPr lang="en-US" sz="1600" dirty="0">
                <a:solidFill>
                  <a:schemeClr val="bg2">
                    <a:lumMod val="25000"/>
                  </a:schemeClr>
                </a:solidFill>
                <a:latin typeface="Roboto" panose="02000000000000000000" pitchFamily="2" charset="0"/>
              </a:rPr>
              <a:t>Balancing the dataset by using the SMOTE technique helped in improving the models' sensitivity.</a:t>
            </a:r>
          </a:p>
          <a:p>
            <a:pPr fontAlgn="base">
              <a:buClr>
                <a:schemeClr val="bg2">
                  <a:lumMod val="25000"/>
                </a:schemeClr>
              </a:buClr>
              <a:buFont typeface="Wingdings" panose="05000000000000000000" pitchFamily="2" charset="2"/>
              <a:buChar char="Ø"/>
            </a:pPr>
            <a:r>
              <a:rPr lang="en-US" sz="1600" dirty="0">
                <a:solidFill>
                  <a:schemeClr val="bg2">
                    <a:lumMod val="25000"/>
                  </a:schemeClr>
                </a:solidFill>
                <a:latin typeface="Roboto" panose="02000000000000000000" pitchFamily="2" charset="0"/>
              </a:rPr>
              <a:t>With more data(especially that of the minority class) better models can be built.</a:t>
            </a:r>
            <a:endParaRPr lang="en-US" sz="1600" dirty="0"/>
          </a:p>
        </p:txBody>
      </p:sp>
    </p:spTree>
    <p:extLst>
      <p:ext uri="{BB962C8B-B14F-4D97-AF65-F5344CB8AC3E}">
        <p14:creationId xmlns:p14="http://schemas.microsoft.com/office/powerpoint/2010/main" val="16953659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12000" b="-12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AF1E0-682D-A6AA-5BAE-02FE222A46A2}"/>
              </a:ext>
            </a:extLst>
          </p:cNvPr>
          <p:cNvPicPr>
            <a:picLocks noChangeAspect="1"/>
          </p:cNvPicPr>
          <p:nvPr/>
        </p:nvPicPr>
        <p:blipFill>
          <a:blip r:embed="rId4"/>
          <a:stretch>
            <a:fillRect/>
          </a:stretch>
        </p:blipFill>
        <p:spPr>
          <a:xfrm>
            <a:off x="3260887" y="3478894"/>
            <a:ext cx="2810912" cy="711195"/>
          </a:xfrm>
          <a:prstGeom prst="rect">
            <a:avLst/>
          </a:prstGeom>
        </p:spPr>
      </p:pic>
    </p:spTree>
    <p:extLst>
      <p:ext uri="{BB962C8B-B14F-4D97-AF65-F5344CB8AC3E}">
        <p14:creationId xmlns:p14="http://schemas.microsoft.com/office/powerpoint/2010/main" val="29910563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50575" y="782852"/>
            <a:ext cx="2808000" cy="53478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r>
              <a:rPr lang="en-US" sz="1800" b="1" i="0" u="sng" dirty="0">
                <a:solidFill>
                  <a:srgbClr val="7C0000"/>
                </a:solidFill>
                <a:effectLst/>
                <a:latin typeface="Algerian" panose="04020705040A02060702" pitchFamily="82" charset="0"/>
              </a:rPr>
              <a:t>Points for Discussion :</a:t>
            </a:r>
            <a:endParaRPr sz="4800" b="1" dirty="0">
              <a:solidFill>
                <a:schemeClr val="tx1">
                  <a:lumMod val="75000"/>
                </a:schemeClr>
              </a:solidFill>
              <a:latin typeface="Algerian" panose="04020705040A02060702" pitchFamily="82" charset="0"/>
              <a:ea typeface="Montserrat"/>
              <a:cs typeface="Montserrat"/>
              <a:sym typeface="Montserrat"/>
            </a:endParaRPr>
          </a:p>
        </p:txBody>
      </p:sp>
      <p:graphicFrame>
        <p:nvGraphicFramePr>
          <p:cNvPr id="7" name="Diagram 6">
            <a:extLst>
              <a:ext uri="{FF2B5EF4-FFF2-40B4-BE49-F238E27FC236}">
                <a16:creationId xmlns:a16="http://schemas.microsoft.com/office/drawing/2014/main" id="{D42D4AB3-8A95-C0D8-25F3-D595A5DF94D3}"/>
              </a:ext>
            </a:extLst>
          </p:cNvPr>
          <p:cNvGraphicFramePr/>
          <p:nvPr>
            <p:extLst>
              <p:ext uri="{D42A27DB-BD31-4B8C-83A1-F6EECF244321}">
                <p14:modId xmlns:p14="http://schemas.microsoft.com/office/powerpoint/2010/main" val="465427647"/>
              </p:ext>
            </p:extLst>
          </p:nvPr>
        </p:nvGraphicFramePr>
        <p:xfrm>
          <a:off x="344831" y="1342221"/>
          <a:ext cx="4006300" cy="317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E3AC8428-F02B-A7AB-E572-94CD39C25038}"/>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572000" y="782852"/>
            <a:ext cx="4121425" cy="3301448"/>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7">
                                            <p:graphicEl>
                                              <a:dgm id="{8D6825BA-FC64-401E-A994-7EDD9061339C}"/>
                                            </p:graphicEl>
                                          </p:spTgt>
                                        </p:tgtEl>
                                        <p:attrNameLst>
                                          <p:attrName>style.visibility</p:attrName>
                                        </p:attrNameLst>
                                      </p:cBhvr>
                                      <p:to>
                                        <p:strVal val="visible"/>
                                      </p:to>
                                    </p:set>
                                    <p:anim calcmode="lin" valueType="num">
                                      <p:cBhvr additive="base">
                                        <p:cTn id="14" dur="500" fill="hold"/>
                                        <p:tgtEl>
                                          <p:spTgt spid="7">
                                            <p:graphicEl>
                                              <a:dgm id="{8D6825BA-FC64-401E-A994-7EDD9061339C}"/>
                                            </p:graphic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7">
                                            <p:graphicEl>
                                              <a:dgm id="{8D6825BA-FC64-401E-A994-7EDD9061339C}"/>
                                            </p:graphic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7">
                                            <p:graphicEl>
                                              <a:dgm id="{16F41636-43E6-4DA5-942F-A683082258D8}"/>
                                            </p:graphicEl>
                                          </p:spTgt>
                                        </p:tgtEl>
                                        <p:attrNameLst>
                                          <p:attrName>style.visibility</p:attrName>
                                        </p:attrNameLst>
                                      </p:cBhvr>
                                      <p:to>
                                        <p:strVal val="visible"/>
                                      </p:to>
                                    </p:set>
                                    <p:anim calcmode="lin" valueType="num">
                                      <p:cBhvr additive="base">
                                        <p:cTn id="20" dur="500" fill="hold"/>
                                        <p:tgtEl>
                                          <p:spTgt spid="7">
                                            <p:graphicEl>
                                              <a:dgm id="{16F41636-43E6-4DA5-942F-A683082258D8}"/>
                                            </p:graphic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7">
                                            <p:graphicEl>
                                              <a:dgm id="{16F41636-43E6-4DA5-942F-A683082258D8}"/>
                                            </p:graphic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7">
                                            <p:graphicEl>
                                              <a:dgm id="{FFF2FC90-907C-4B1F-8485-515546E6237C}"/>
                                            </p:graphicEl>
                                          </p:spTgt>
                                        </p:tgtEl>
                                        <p:attrNameLst>
                                          <p:attrName>style.visibility</p:attrName>
                                        </p:attrNameLst>
                                      </p:cBhvr>
                                      <p:to>
                                        <p:strVal val="visible"/>
                                      </p:to>
                                    </p:set>
                                    <p:anim calcmode="lin" valueType="num">
                                      <p:cBhvr additive="base">
                                        <p:cTn id="26" dur="500" fill="hold"/>
                                        <p:tgtEl>
                                          <p:spTgt spid="7">
                                            <p:graphicEl>
                                              <a:dgm id="{FFF2FC90-907C-4B1F-8485-515546E6237C}"/>
                                            </p:graphic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7">
                                            <p:graphicEl>
                                              <a:dgm id="{FFF2FC90-907C-4B1F-8485-515546E6237C}"/>
                                            </p:graphic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7">
                                            <p:graphicEl>
                                              <a:dgm id="{5FD37606-AD2E-412F-8FA5-658B473D1CA4}"/>
                                            </p:graphicEl>
                                          </p:spTgt>
                                        </p:tgtEl>
                                        <p:attrNameLst>
                                          <p:attrName>style.visibility</p:attrName>
                                        </p:attrNameLst>
                                      </p:cBhvr>
                                      <p:to>
                                        <p:strVal val="visible"/>
                                      </p:to>
                                    </p:set>
                                    <p:anim calcmode="lin" valueType="num">
                                      <p:cBhvr additive="base">
                                        <p:cTn id="32" dur="500" fill="hold"/>
                                        <p:tgtEl>
                                          <p:spTgt spid="7">
                                            <p:graphicEl>
                                              <a:dgm id="{5FD37606-AD2E-412F-8FA5-658B473D1CA4}"/>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5FD37606-AD2E-412F-8FA5-658B473D1CA4}"/>
                                            </p:graphic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7">
                                            <p:graphicEl>
                                              <a:dgm id="{C18D107E-79A5-4738-860E-F8A1D401AA06}"/>
                                            </p:graphicEl>
                                          </p:spTgt>
                                        </p:tgtEl>
                                        <p:attrNameLst>
                                          <p:attrName>style.visibility</p:attrName>
                                        </p:attrNameLst>
                                      </p:cBhvr>
                                      <p:to>
                                        <p:strVal val="visible"/>
                                      </p:to>
                                    </p:set>
                                    <p:anim calcmode="lin" valueType="num">
                                      <p:cBhvr additive="base">
                                        <p:cTn id="38" dur="500" fill="hold"/>
                                        <p:tgtEl>
                                          <p:spTgt spid="7">
                                            <p:graphicEl>
                                              <a:dgm id="{C18D107E-79A5-4738-860E-F8A1D401AA06}"/>
                                            </p:graphic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7">
                                            <p:graphicEl>
                                              <a:dgm id="{C18D107E-79A5-4738-860E-F8A1D401AA06}"/>
                                            </p:graphic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7">
                                            <p:graphicEl>
                                              <a:dgm id="{030CF439-60AC-4E87-A9D8-7E6337DBB592}"/>
                                            </p:graphicEl>
                                          </p:spTgt>
                                        </p:tgtEl>
                                        <p:attrNameLst>
                                          <p:attrName>style.visibility</p:attrName>
                                        </p:attrNameLst>
                                      </p:cBhvr>
                                      <p:to>
                                        <p:strVal val="visible"/>
                                      </p:to>
                                    </p:set>
                                    <p:anim calcmode="lin" valueType="num">
                                      <p:cBhvr additive="base">
                                        <p:cTn id="44" dur="500" fill="hold"/>
                                        <p:tgtEl>
                                          <p:spTgt spid="7">
                                            <p:graphicEl>
                                              <a:dgm id="{030CF439-60AC-4E87-A9D8-7E6337DBB592}"/>
                                            </p:graphic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7">
                                            <p:graphicEl>
                                              <a:dgm id="{030CF439-60AC-4E87-A9D8-7E6337DBB592}"/>
                                            </p:graphicEl>
                                          </p:spTgt>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7">
                                            <p:graphicEl>
                                              <a:dgm id="{85367C27-5BEF-4BE2-893B-896C2CC23DE9}"/>
                                            </p:graphicEl>
                                          </p:spTgt>
                                        </p:tgtEl>
                                        <p:attrNameLst>
                                          <p:attrName>style.visibility</p:attrName>
                                        </p:attrNameLst>
                                      </p:cBhvr>
                                      <p:to>
                                        <p:strVal val="visible"/>
                                      </p:to>
                                    </p:set>
                                    <p:anim calcmode="lin" valueType="num">
                                      <p:cBhvr additive="base">
                                        <p:cTn id="50" dur="500" fill="hold"/>
                                        <p:tgtEl>
                                          <p:spTgt spid="7">
                                            <p:graphicEl>
                                              <a:dgm id="{85367C27-5BEF-4BE2-893B-896C2CC23DE9}"/>
                                            </p:graphic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7">
                                            <p:graphicEl>
                                              <a:dgm id="{85367C27-5BEF-4BE2-893B-896C2CC23DE9}"/>
                                            </p:graphicEl>
                                          </p:spTgt>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7">
                                            <p:graphicEl>
                                              <a:dgm id="{6AEA4989-7C2F-4DD6-BB87-4BCD1755A9BB}"/>
                                            </p:graphicEl>
                                          </p:spTgt>
                                        </p:tgtEl>
                                        <p:attrNameLst>
                                          <p:attrName>style.visibility</p:attrName>
                                        </p:attrNameLst>
                                      </p:cBhvr>
                                      <p:to>
                                        <p:strVal val="visible"/>
                                      </p:to>
                                    </p:set>
                                    <p:anim calcmode="lin" valueType="num">
                                      <p:cBhvr additive="base">
                                        <p:cTn id="56" dur="500" fill="hold"/>
                                        <p:tgtEl>
                                          <p:spTgt spid="7">
                                            <p:graphicEl>
                                              <a:dgm id="{6AEA4989-7C2F-4DD6-BB87-4BCD1755A9BB}"/>
                                            </p:graphic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7">
                                            <p:graphicEl>
                                              <a:dgm id="{6AEA4989-7C2F-4DD6-BB87-4BCD1755A9BB}"/>
                                            </p:graphicEl>
                                          </p:spTgt>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7">
                                            <p:graphicEl>
                                              <a:dgm id="{7DB38AA4-B607-4D95-94B1-207A57A8B84C}"/>
                                            </p:graphicEl>
                                          </p:spTgt>
                                        </p:tgtEl>
                                        <p:attrNameLst>
                                          <p:attrName>style.visibility</p:attrName>
                                        </p:attrNameLst>
                                      </p:cBhvr>
                                      <p:to>
                                        <p:strVal val="visible"/>
                                      </p:to>
                                    </p:set>
                                    <p:anim calcmode="lin" valueType="num">
                                      <p:cBhvr additive="base">
                                        <p:cTn id="62" dur="500" fill="hold"/>
                                        <p:tgtEl>
                                          <p:spTgt spid="7">
                                            <p:graphicEl>
                                              <a:dgm id="{7DB38AA4-B607-4D95-94B1-207A57A8B84C}"/>
                                            </p:graphic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7">
                                            <p:graphicEl>
                                              <a:dgm id="{7DB38AA4-B607-4D95-94B1-207A57A8B84C}"/>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970BD-63B7-B47A-A65B-9954FF313CDD}"/>
              </a:ext>
            </a:extLst>
          </p:cNvPr>
          <p:cNvSpPr>
            <a:spLocks noGrp="1"/>
          </p:cNvSpPr>
          <p:nvPr>
            <p:ph type="title"/>
          </p:nvPr>
        </p:nvSpPr>
        <p:spPr/>
        <p:txBody>
          <a:bodyPr/>
          <a:lstStyle/>
          <a:p>
            <a:pPr algn="ctr"/>
            <a:r>
              <a:rPr lang="en-US" u="sng" dirty="0">
                <a:solidFill>
                  <a:schemeClr val="tx2">
                    <a:lumMod val="25000"/>
                  </a:schemeClr>
                </a:solidFill>
                <a:latin typeface="Albertus Medium" panose="020E0602030304020304" pitchFamily="34" charset="0"/>
              </a:rPr>
              <a:t>Problem Statement</a:t>
            </a:r>
          </a:p>
        </p:txBody>
      </p:sp>
      <p:sp>
        <p:nvSpPr>
          <p:cNvPr id="3" name="Text Placeholder 2">
            <a:extLst>
              <a:ext uri="{FF2B5EF4-FFF2-40B4-BE49-F238E27FC236}">
                <a16:creationId xmlns:a16="http://schemas.microsoft.com/office/drawing/2014/main" id="{FF80F6C0-B84C-FC52-B069-5A2AA22E33B1}"/>
              </a:ext>
            </a:extLst>
          </p:cNvPr>
          <p:cNvSpPr>
            <a:spLocks noGrp="1"/>
          </p:cNvSpPr>
          <p:nvPr>
            <p:ph type="body" idx="1"/>
          </p:nvPr>
        </p:nvSpPr>
        <p:spPr>
          <a:xfrm>
            <a:off x="311700" y="1152475"/>
            <a:ext cx="7073350" cy="3416400"/>
          </a:xfrm>
        </p:spPr>
        <p:txBody>
          <a:bodyPr/>
          <a:lstStyle/>
          <a:p>
            <a:pPr>
              <a:lnSpc>
                <a:spcPct val="150000"/>
              </a:lnSpc>
              <a:buClr>
                <a:schemeClr val="bg1">
                  <a:lumMod val="75000"/>
                </a:schemeClr>
              </a:buClr>
              <a:buFont typeface="Wingdings" panose="05000000000000000000" pitchFamily="2" charset="2"/>
              <a:buChar char="v"/>
            </a:pPr>
            <a:r>
              <a:rPr lang="en-US" dirty="0">
                <a:solidFill>
                  <a:schemeClr val="bg1">
                    <a:lumMod val="75000"/>
                  </a:schemeClr>
                </a:solidFill>
              </a:rPr>
              <a:t>Perform classification analysis using multiple models to predict risk of future coronary heart disease (CHD) and compare the evaluation metrics for all of them to find the best model.</a:t>
            </a:r>
          </a:p>
          <a:p>
            <a:pPr>
              <a:lnSpc>
                <a:spcPct val="150000"/>
              </a:lnSpc>
              <a:buClr>
                <a:schemeClr val="bg1">
                  <a:lumMod val="75000"/>
                </a:schemeClr>
              </a:buClr>
              <a:buFont typeface="Wingdings" panose="05000000000000000000" pitchFamily="2" charset="2"/>
              <a:buChar char="v"/>
            </a:pPr>
            <a:r>
              <a:rPr lang="en-US" dirty="0">
                <a:solidFill>
                  <a:schemeClr val="bg1">
                    <a:lumMod val="75000"/>
                  </a:schemeClr>
                </a:solidFill>
              </a:rPr>
              <a:t>Predict the overall risk of heart disease using Classification regression</a:t>
            </a:r>
          </a:p>
          <a:p>
            <a:pPr>
              <a:lnSpc>
                <a:spcPct val="150000"/>
              </a:lnSpc>
              <a:buClr>
                <a:schemeClr val="bg1">
                  <a:lumMod val="75000"/>
                </a:schemeClr>
              </a:buClr>
              <a:buFont typeface="Wingdings" panose="05000000000000000000" pitchFamily="2" charset="2"/>
              <a:buChar char="v"/>
            </a:pPr>
            <a:r>
              <a:rPr lang="en-US" dirty="0">
                <a:solidFill>
                  <a:schemeClr val="bg1">
                    <a:lumMod val="75000"/>
                  </a:schemeClr>
                </a:solidFill>
              </a:rPr>
              <a:t>Data balancing for Train  Model</a:t>
            </a:r>
          </a:p>
          <a:p>
            <a:pPr>
              <a:lnSpc>
                <a:spcPct val="150000"/>
              </a:lnSpc>
              <a:buClr>
                <a:schemeClr val="bg1">
                  <a:lumMod val="75000"/>
                </a:schemeClr>
              </a:buClr>
              <a:buFont typeface="Wingdings" panose="05000000000000000000" pitchFamily="2" charset="2"/>
              <a:buChar char="v"/>
            </a:pPr>
            <a:r>
              <a:rPr lang="en-US" dirty="0">
                <a:solidFill>
                  <a:schemeClr val="bg1">
                    <a:lumMod val="75000"/>
                  </a:schemeClr>
                </a:solidFill>
              </a:rPr>
              <a:t>Getting accuracy score of several machine learning model.</a:t>
            </a:r>
            <a:endParaRPr lang="en-US" dirty="0">
              <a:solidFill>
                <a:schemeClr val="bg1">
                  <a:lumMod val="75000"/>
                </a:schemeClr>
              </a:solidFill>
              <a:latin typeface="Arial Narrow" panose="020B0606020202030204" pitchFamily="34" charset="0"/>
            </a:endParaRPr>
          </a:p>
        </p:txBody>
      </p:sp>
      <p:pic>
        <p:nvPicPr>
          <p:cNvPr id="5" name="Picture 4">
            <a:extLst>
              <a:ext uri="{FF2B5EF4-FFF2-40B4-BE49-F238E27FC236}">
                <a16:creationId xmlns:a16="http://schemas.microsoft.com/office/drawing/2014/main" id="{D88C5AA7-1688-D1A3-2C9F-BE828F9A896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20800" y1="37900" x2="31200" y2="31507"/>
                        <a14:foregroundMark x1="47600" y1="18721" x2="56400" y2="14155"/>
                        <a14:foregroundMark x1="54000" y1="12785" x2="57600" y2="15525"/>
                        <a14:foregroundMark x1="62400" y1="14612" x2="62400" y2="14612"/>
                        <a14:foregroundMark x1="60400" y1="13242" x2="60400" y2="13242"/>
                        <a14:foregroundMark x1="58800" y1="11872" x2="58800" y2="11872"/>
                        <a14:foregroundMark x1="58000" y1="30594" x2="58000" y2="30594"/>
                        <a14:foregroundMark x1="33600" y1="61187" x2="33600" y2="61187"/>
                        <a14:foregroundMark x1="44800" y1="60274" x2="44800" y2="60274"/>
                        <a14:foregroundMark x1="41200" y1="73059" x2="41200" y2="73059"/>
                        <a14:foregroundMark x1="56800" y1="10959" x2="56800" y2="10959"/>
                        <a14:foregroundMark x1="55200" y1="10959" x2="55200" y2="10959"/>
                        <a14:foregroundMark x1="58800" y1="10502" x2="58800" y2="10502"/>
                        <a14:foregroundMark x1="54800" y1="10959" x2="54800" y2="10959"/>
                        <a14:backgroundMark x1="40800" y1="60274" x2="40800" y2="60274"/>
                        <a14:backgroundMark x1="42800" y1="60731" x2="42800" y2="60731"/>
                        <a14:backgroundMark x1="44400" y1="61187" x2="44400" y2="61187"/>
                        <a14:backgroundMark x1="37600" y1="61644" x2="37600" y2="61644"/>
                        <a14:backgroundMark x1="32400" y1="60731" x2="32400" y2="60731"/>
                        <a14:backgroundMark x1="28400" y1="80822" x2="28400" y2="80822"/>
                        <a14:backgroundMark x1="43600" y1="82192" x2="43600" y2="82192"/>
                        <a14:backgroundMark x1="54000" y1="81735" x2="54000" y2="81735"/>
                        <a14:backgroundMark x1="64800" y1="80365" x2="64800" y2="80365"/>
                        <a14:backgroundMark x1="32000" y1="60731" x2="32000" y2="60731"/>
                        <a14:backgroundMark x1="34400" y1="60731" x2="34400" y2="60731"/>
                        <a14:backgroundMark x1="33600" y1="60731" x2="33600" y2="60731"/>
                        <a14:backgroundMark x1="31200" y1="60274" x2="31200" y2="60274"/>
                        <a14:backgroundMark x1="29600" y1="61187" x2="29600" y2="61187"/>
                        <a14:backgroundMark x1="44800" y1="59361" x2="44800" y2="59361"/>
                        <a14:backgroundMark x1="59200" y1="10046" x2="59200" y2="10046"/>
                        <a14:backgroundMark x1="58400" y1="10046" x2="58400" y2="10046"/>
                      </a14:backgroundRemoval>
                    </a14:imgEffect>
                  </a14:imgLayer>
                </a14:imgProps>
              </a:ext>
              <a:ext uri="{837473B0-CC2E-450A-ABE3-18F120FF3D39}">
                <a1611:picAttrSrcUrl xmlns:a1611="http://schemas.microsoft.com/office/drawing/2016/11/main" r:id="rId5"/>
              </a:ext>
            </a:extLst>
          </a:blip>
          <a:stretch>
            <a:fillRect/>
          </a:stretch>
        </p:blipFill>
        <p:spPr>
          <a:xfrm>
            <a:off x="6486938" y="1259785"/>
            <a:ext cx="2558498" cy="2241244"/>
          </a:xfrm>
          <a:prstGeom prst="rect">
            <a:avLst/>
          </a:prstGeom>
        </p:spPr>
      </p:pic>
    </p:spTree>
    <p:extLst>
      <p:ext uri="{BB962C8B-B14F-4D97-AF65-F5344CB8AC3E}">
        <p14:creationId xmlns:p14="http://schemas.microsoft.com/office/powerpoint/2010/main" val="29617858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6CC30-38A7-3EB9-D3A3-94AC3988CD3E}"/>
              </a:ext>
            </a:extLst>
          </p:cNvPr>
          <p:cNvSpPr>
            <a:spLocks noGrp="1"/>
          </p:cNvSpPr>
          <p:nvPr>
            <p:ph type="title"/>
          </p:nvPr>
        </p:nvSpPr>
        <p:spPr>
          <a:xfrm>
            <a:off x="311700" y="237339"/>
            <a:ext cx="8520600" cy="572700"/>
          </a:xfrm>
        </p:spPr>
        <p:txBody>
          <a:bodyPr/>
          <a:lstStyle/>
          <a:p>
            <a:pPr algn="ctr"/>
            <a:r>
              <a:rPr lang="en-US" u="sng" dirty="0">
                <a:solidFill>
                  <a:schemeClr val="tx2">
                    <a:lumMod val="25000"/>
                  </a:schemeClr>
                </a:solidFill>
                <a:latin typeface="Albertus Medium" panose="020E0602030304020304" pitchFamily="34" charset="0"/>
              </a:rPr>
              <a:t>DATA DESCRIPTION</a:t>
            </a:r>
          </a:p>
        </p:txBody>
      </p:sp>
      <p:sp>
        <p:nvSpPr>
          <p:cNvPr id="3" name="Text Placeholder 2">
            <a:extLst>
              <a:ext uri="{FF2B5EF4-FFF2-40B4-BE49-F238E27FC236}">
                <a16:creationId xmlns:a16="http://schemas.microsoft.com/office/drawing/2014/main" id="{CD78F1EC-F91C-5FB5-0516-8B1840B53701}"/>
              </a:ext>
            </a:extLst>
          </p:cNvPr>
          <p:cNvSpPr>
            <a:spLocks noGrp="1"/>
          </p:cNvSpPr>
          <p:nvPr>
            <p:ph type="body" idx="1"/>
          </p:nvPr>
        </p:nvSpPr>
        <p:spPr>
          <a:xfrm>
            <a:off x="311700" y="860926"/>
            <a:ext cx="8520600" cy="1193161"/>
          </a:xfrm>
        </p:spPr>
        <p:txBody>
          <a:bodyPr/>
          <a:lstStyle/>
          <a:p>
            <a:pPr>
              <a:buClr>
                <a:srgbClr val="002060"/>
              </a:buClr>
              <a:buFont typeface="Arial" panose="020B0604020202020204" pitchFamily="34" charset="0"/>
              <a:buChar char="•"/>
            </a:pPr>
            <a:r>
              <a:rPr lang="en-US" dirty="0">
                <a:solidFill>
                  <a:schemeClr val="accent2"/>
                </a:solidFill>
              </a:rPr>
              <a:t>The dataset provides the patients’ information. It includes over 4,000 records and 15 attributes.</a:t>
            </a:r>
          </a:p>
          <a:p>
            <a:pPr>
              <a:buClr>
                <a:srgbClr val="002060"/>
              </a:buClr>
              <a:buFont typeface="Arial" panose="020B0604020202020204" pitchFamily="34" charset="0"/>
              <a:buChar char="•"/>
            </a:pPr>
            <a:r>
              <a:rPr lang="en-US" sz="1400" dirty="0">
                <a:solidFill>
                  <a:schemeClr val="tx2">
                    <a:lumMod val="25000"/>
                  </a:schemeClr>
                </a:solidFill>
              </a:rPr>
              <a:t>VARIABLES: -</a:t>
            </a:r>
            <a:r>
              <a:rPr lang="en-US" sz="1400" dirty="0">
                <a:solidFill>
                  <a:srgbClr val="002060"/>
                </a:solidFill>
              </a:rPr>
              <a:t> </a:t>
            </a:r>
            <a:r>
              <a:rPr lang="en-US" sz="1200" dirty="0">
                <a:solidFill>
                  <a:schemeClr val="accent2">
                    <a:lumMod val="90000"/>
                    <a:lumOff val="10000"/>
                  </a:schemeClr>
                </a:solidFill>
                <a:latin typeface="Calibri" panose="020F0502020204030204" pitchFamily="34" charset="0"/>
                <a:cs typeface="Calibri" panose="020F0502020204030204" pitchFamily="34" charset="0"/>
              </a:rPr>
              <a:t>EACH ATTRIBUTE IS A POTENTIAL RISK FACTOR. THERE ARE BOTH DEMOGRAPHIC, BEHAVIORAL, AND MEDICAL RISK FACTORS</a:t>
            </a:r>
          </a:p>
        </p:txBody>
      </p:sp>
      <p:sp>
        <p:nvSpPr>
          <p:cNvPr id="4" name="TextBox 3">
            <a:extLst>
              <a:ext uri="{FF2B5EF4-FFF2-40B4-BE49-F238E27FC236}">
                <a16:creationId xmlns:a16="http://schemas.microsoft.com/office/drawing/2014/main" id="{3A99FE3A-C3CC-0644-6E6E-92DB5FE7CBDC}"/>
              </a:ext>
            </a:extLst>
          </p:cNvPr>
          <p:cNvSpPr txBox="1"/>
          <p:nvPr/>
        </p:nvSpPr>
        <p:spPr>
          <a:xfrm>
            <a:off x="623400" y="2054087"/>
            <a:ext cx="8520600" cy="2154436"/>
          </a:xfrm>
          <a:prstGeom prst="rect">
            <a:avLst/>
          </a:prstGeom>
          <a:noFill/>
        </p:spPr>
        <p:txBody>
          <a:bodyPr wrap="square" rtlCol="0">
            <a:spAutoFit/>
          </a:bodyPr>
          <a:lstStyle/>
          <a:p>
            <a:r>
              <a:rPr lang="en-US" dirty="0">
                <a:solidFill>
                  <a:schemeClr val="tx1">
                    <a:lumMod val="60000"/>
                    <a:lumOff val="40000"/>
                  </a:schemeClr>
                </a:solidFill>
              </a:rPr>
              <a:t>DEMOGRAPHIC</a:t>
            </a:r>
          </a:p>
          <a:p>
            <a:r>
              <a:rPr lang="en-US" dirty="0"/>
              <a:t>1. </a:t>
            </a:r>
            <a:r>
              <a:rPr lang="en-US" sz="1800" dirty="0">
                <a:solidFill>
                  <a:schemeClr val="bg1">
                    <a:lumMod val="75000"/>
                  </a:schemeClr>
                </a:solidFill>
              </a:rPr>
              <a:t>Sex</a:t>
            </a:r>
            <a:r>
              <a:rPr lang="en-US" dirty="0"/>
              <a:t>: male or female ("M" or "F")</a:t>
            </a:r>
          </a:p>
          <a:p>
            <a:r>
              <a:rPr lang="en-US" dirty="0"/>
              <a:t>2. </a:t>
            </a:r>
            <a:r>
              <a:rPr lang="en-US" sz="1800" dirty="0">
                <a:solidFill>
                  <a:schemeClr val="bg1">
                    <a:lumMod val="75000"/>
                  </a:schemeClr>
                </a:solidFill>
              </a:rPr>
              <a:t>Age</a:t>
            </a:r>
            <a:r>
              <a:rPr lang="en-US" dirty="0"/>
              <a:t>: Age of the patient;(Continuous - Although the recorded ages have been truncated to whole numbers, the concept of</a:t>
            </a:r>
          </a:p>
          <a:p>
            <a:r>
              <a:rPr lang="en-US" dirty="0"/>
              <a:t>age is continuous)</a:t>
            </a:r>
          </a:p>
          <a:p>
            <a:r>
              <a:rPr lang="en-US" dirty="0">
                <a:solidFill>
                  <a:schemeClr val="tx1">
                    <a:lumMod val="60000"/>
                    <a:lumOff val="40000"/>
                  </a:schemeClr>
                </a:solidFill>
              </a:rPr>
              <a:t>BEHAVIORAL</a:t>
            </a:r>
          </a:p>
          <a:p>
            <a:r>
              <a:rPr lang="en-US" dirty="0"/>
              <a:t>3. </a:t>
            </a:r>
            <a:r>
              <a:rPr lang="en-US" dirty="0" err="1">
                <a:solidFill>
                  <a:schemeClr val="accent5">
                    <a:lumMod val="50000"/>
                  </a:schemeClr>
                </a:solidFill>
              </a:rPr>
              <a:t>is_smoking</a:t>
            </a:r>
            <a:r>
              <a:rPr lang="en-US" dirty="0"/>
              <a:t>: whether or not the patient is a current smoker ("YES" or "NO")</a:t>
            </a:r>
          </a:p>
          <a:p>
            <a:r>
              <a:rPr lang="en-US" dirty="0"/>
              <a:t>4. </a:t>
            </a:r>
            <a:r>
              <a:rPr lang="en-US" dirty="0">
                <a:solidFill>
                  <a:schemeClr val="bg1">
                    <a:lumMod val="75000"/>
                  </a:schemeClr>
                </a:solidFill>
              </a:rPr>
              <a:t>Cigs Per Day</a:t>
            </a:r>
            <a:r>
              <a:rPr lang="en-US" dirty="0"/>
              <a:t>: the number of cigarettes that the person smoked on average in one day. (Can be considered continuous as one can have any number of cigarettes, even half a cigarette.)</a:t>
            </a:r>
          </a:p>
        </p:txBody>
      </p:sp>
    </p:spTree>
    <p:extLst>
      <p:ext uri="{BB962C8B-B14F-4D97-AF65-F5344CB8AC3E}">
        <p14:creationId xmlns:p14="http://schemas.microsoft.com/office/powerpoint/2010/main" val="12475009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fade">
                                      <p:cBhvr>
                                        <p:cTn id="4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5D4A92-C6A2-D0CB-33EF-7140F7C8B964}"/>
              </a:ext>
            </a:extLst>
          </p:cNvPr>
          <p:cNvSpPr txBox="1"/>
          <p:nvPr/>
        </p:nvSpPr>
        <p:spPr>
          <a:xfrm>
            <a:off x="377687" y="364435"/>
            <a:ext cx="8169965" cy="3970318"/>
          </a:xfrm>
          <a:prstGeom prst="rect">
            <a:avLst/>
          </a:prstGeom>
          <a:noFill/>
        </p:spPr>
        <p:txBody>
          <a:bodyPr wrap="square" rtlCol="0">
            <a:spAutoFit/>
          </a:bodyPr>
          <a:lstStyle/>
          <a:p>
            <a:r>
              <a:rPr lang="en-US" dirty="0">
                <a:solidFill>
                  <a:schemeClr val="tx1">
                    <a:lumMod val="60000"/>
                    <a:lumOff val="40000"/>
                  </a:schemeClr>
                </a:solidFill>
              </a:rPr>
              <a:t>MEDICAL(HISTORY)</a:t>
            </a:r>
          </a:p>
          <a:p>
            <a:r>
              <a:rPr lang="en-US" dirty="0"/>
              <a:t>5. </a:t>
            </a:r>
            <a:r>
              <a:rPr lang="en-US" dirty="0">
                <a:solidFill>
                  <a:schemeClr val="bg1">
                    <a:lumMod val="75000"/>
                  </a:schemeClr>
                </a:solidFill>
              </a:rPr>
              <a:t>BP Meds</a:t>
            </a:r>
            <a:r>
              <a:rPr lang="en-US" dirty="0"/>
              <a:t>: whether or not the patient was on blood pressure medication (Nominal)</a:t>
            </a:r>
          </a:p>
          <a:p>
            <a:r>
              <a:rPr lang="en-US" dirty="0"/>
              <a:t>6. </a:t>
            </a:r>
            <a:r>
              <a:rPr lang="en-US" dirty="0">
                <a:solidFill>
                  <a:schemeClr val="bg1">
                    <a:lumMod val="75000"/>
                  </a:schemeClr>
                </a:solidFill>
              </a:rPr>
              <a:t>Prevalent Stroke</a:t>
            </a:r>
            <a:r>
              <a:rPr lang="en-US" dirty="0"/>
              <a:t>: whether or not the patient had previously had a stroke (Nominal)</a:t>
            </a:r>
          </a:p>
          <a:p>
            <a:r>
              <a:rPr lang="en-US" dirty="0"/>
              <a:t>7. </a:t>
            </a:r>
            <a:r>
              <a:rPr lang="en-US" dirty="0">
                <a:solidFill>
                  <a:schemeClr val="bg1">
                    <a:lumMod val="75000"/>
                  </a:schemeClr>
                </a:solidFill>
              </a:rPr>
              <a:t>Prevalent </a:t>
            </a:r>
            <a:r>
              <a:rPr lang="en-US" dirty="0" err="1">
                <a:solidFill>
                  <a:schemeClr val="bg1">
                    <a:lumMod val="75000"/>
                  </a:schemeClr>
                </a:solidFill>
              </a:rPr>
              <a:t>Hyp</a:t>
            </a:r>
            <a:r>
              <a:rPr lang="en-US" dirty="0"/>
              <a:t>: whether or not the patient was hypertensive (Nominal)</a:t>
            </a:r>
          </a:p>
          <a:p>
            <a:r>
              <a:rPr lang="en-US" dirty="0"/>
              <a:t>8. </a:t>
            </a:r>
            <a:r>
              <a:rPr lang="en-US" dirty="0">
                <a:solidFill>
                  <a:schemeClr val="bg1">
                    <a:lumMod val="75000"/>
                  </a:schemeClr>
                </a:solidFill>
              </a:rPr>
              <a:t>Diabetes</a:t>
            </a:r>
            <a:r>
              <a:rPr lang="en-US" dirty="0"/>
              <a:t>: whether or not the patient had diabetes (Nominal)</a:t>
            </a:r>
          </a:p>
          <a:p>
            <a:endParaRPr lang="en-US" dirty="0"/>
          </a:p>
          <a:p>
            <a:r>
              <a:rPr lang="en-US" dirty="0">
                <a:solidFill>
                  <a:schemeClr val="tx1">
                    <a:lumMod val="60000"/>
                    <a:lumOff val="40000"/>
                  </a:schemeClr>
                </a:solidFill>
              </a:rPr>
              <a:t>MEDICAL(CURRENT)</a:t>
            </a:r>
          </a:p>
          <a:p>
            <a:r>
              <a:rPr lang="en-US" dirty="0"/>
              <a:t>9. </a:t>
            </a:r>
            <a:r>
              <a:rPr lang="en-US" dirty="0">
                <a:solidFill>
                  <a:schemeClr val="bg1">
                    <a:lumMod val="75000"/>
                  </a:schemeClr>
                </a:solidFill>
              </a:rPr>
              <a:t>Tot Chol</a:t>
            </a:r>
            <a:r>
              <a:rPr lang="en-US" dirty="0"/>
              <a:t>: total cholesterol level (Continuous)</a:t>
            </a:r>
          </a:p>
          <a:p>
            <a:r>
              <a:rPr lang="en-US" dirty="0"/>
              <a:t>10. </a:t>
            </a:r>
            <a:r>
              <a:rPr lang="en-US" dirty="0">
                <a:solidFill>
                  <a:schemeClr val="bg1">
                    <a:lumMod val="75000"/>
                  </a:schemeClr>
                </a:solidFill>
              </a:rPr>
              <a:t>Sys BP</a:t>
            </a:r>
            <a:r>
              <a:rPr lang="en-US" dirty="0"/>
              <a:t>: systolic blood pressure (Continuous)</a:t>
            </a:r>
          </a:p>
          <a:p>
            <a:r>
              <a:rPr lang="en-US" dirty="0"/>
              <a:t>11. </a:t>
            </a:r>
            <a:r>
              <a:rPr lang="en-US" dirty="0">
                <a:solidFill>
                  <a:schemeClr val="bg1">
                    <a:lumMod val="75000"/>
                  </a:schemeClr>
                </a:solidFill>
              </a:rPr>
              <a:t>Día BP</a:t>
            </a:r>
            <a:r>
              <a:rPr lang="en-US" dirty="0"/>
              <a:t>: diastolic blood pressure (Continuous)</a:t>
            </a:r>
          </a:p>
          <a:p>
            <a:r>
              <a:rPr lang="en-US" dirty="0"/>
              <a:t>12. </a:t>
            </a:r>
            <a:r>
              <a:rPr lang="en-US" dirty="0">
                <a:solidFill>
                  <a:schemeClr val="bg1">
                    <a:lumMod val="75000"/>
                  </a:schemeClr>
                </a:solidFill>
              </a:rPr>
              <a:t>BMI</a:t>
            </a:r>
            <a:r>
              <a:rPr lang="en-US" dirty="0"/>
              <a:t>: Body Mass Index (Continuous)</a:t>
            </a:r>
          </a:p>
          <a:p>
            <a:r>
              <a:rPr lang="en-US" dirty="0"/>
              <a:t>13. </a:t>
            </a:r>
            <a:r>
              <a:rPr lang="en-US" dirty="0">
                <a:solidFill>
                  <a:schemeClr val="bg1">
                    <a:lumMod val="75000"/>
                  </a:schemeClr>
                </a:solidFill>
              </a:rPr>
              <a:t>Heart Rate</a:t>
            </a:r>
            <a:r>
              <a:rPr lang="en-US" dirty="0"/>
              <a:t>: heart rate (Continuous - In medical research, variables such as heart rate though in fact discrete, yet are considered continuous because of large number of possible values.)</a:t>
            </a:r>
          </a:p>
          <a:p>
            <a:r>
              <a:rPr lang="en-US" dirty="0"/>
              <a:t>14. </a:t>
            </a:r>
            <a:r>
              <a:rPr lang="en-US" dirty="0">
                <a:solidFill>
                  <a:schemeClr val="bg1">
                    <a:lumMod val="75000"/>
                  </a:schemeClr>
                </a:solidFill>
              </a:rPr>
              <a:t>Glucose</a:t>
            </a:r>
            <a:r>
              <a:rPr lang="en-US" dirty="0"/>
              <a:t>: glucose level (Continuous)</a:t>
            </a:r>
          </a:p>
          <a:p>
            <a:endParaRPr lang="en-US" dirty="0"/>
          </a:p>
          <a:p>
            <a:r>
              <a:rPr lang="en-US" dirty="0">
                <a:solidFill>
                  <a:schemeClr val="tx1">
                    <a:lumMod val="60000"/>
                    <a:lumOff val="40000"/>
                  </a:schemeClr>
                </a:solidFill>
              </a:rPr>
              <a:t>PREDICT VARIABLE (DESIRED TARGET)</a:t>
            </a:r>
          </a:p>
          <a:p>
            <a:r>
              <a:rPr lang="en-US" dirty="0"/>
              <a:t>15. </a:t>
            </a:r>
            <a:r>
              <a:rPr lang="en-US" dirty="0" err="1">
                <a:solidFill>
                  <a:schemeClr val="bg1">
                    <a:lumMod val="75000"/>
                  </a:schemeClr>
                </a:solidFill>
              </a:rPr>
              <a:t>TenYearCHD</a:t>
            </a:r>
            <a:r>
              <a:rPr lang="en-US" dirty="0"/>
              <a:t>: 10-year risk of coronary heart disease CHD (binary: 1 means “Yes”, 0 means “No”) - DV</a:t>
            </a:r>
          </a:p>
        </p:txBody>
      </p:sp>
    </p:spTree>
    <p:extLst>
      <p:ext uri="{BB962C8B-B14F-4D97-AF65-F5344CB8AC3E}">
        <p14:creationId xmlns:p14="http://schemas.microsoft.com/office/powerpoint/2010/main" val="29248457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fade">
                                      <p:cBhvr>
                                        <p:cTn id="67" dur="500"/>
                                        <p:tgtEl>
                                          <p:spTgt spid="3">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5" end="15"/>
                                            </p:txEl>
                                          </p:spTgt>
                                        </p:tgtEl>
                                        <p:attrNameLst>
                                          <p:attrName>style.visibility</p:attrName>
                                        </p:attrNameLst>
                                      </p:cBhvr>
                                      <p:to>
                                        <p:strVal val="visible"/>
                                      </p:to>
                                    </p:set>
                                    <p:animEffect transition="in" filter="fade">
                                      <p:cBhvr>
                                        <p:cTn id="7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8858-5EBA-846D-020A-44033DCB3A8A}"/>
              </a:ext>
            </a:extLst>
          </p:cNvPr>
          <p:cNvSpPr>
            <a:spLocks noGrp="1"/>
          </p:cNvSpPr>
          <p:nvPr>
            <p:ph type="title"/>
          </p:nvPr>
        </p:nvSpPr>
        <p:spPr>
          <a:xfrm>
            <a:off x="311700" y="240196"/>
            <a:ext cx="8520600" cy="569843"/>
          </a:xfrm>
        </p:spPr>
        <p:txBody>
          <a:bodyPr/>
          <a:lstStyle/>
          <a:p>
            <a:pPr algn="ctr"/>
            <a:r>
              <a:rPr lang="en-US" u="sng" dirty="0">
                <a:solidFill>
                  <a:schemeClr val="tx1">
                    <a:lumMod val="75000"/>
                  </a:schemeClr>
                </a:solidFill>
                <a:latin typeface="Albertus Medium" panose="020E0602030304020304" pitchFamily="34" charset="0"/>
              </a:rPr>
              <a:t>DATA EXPLORATION</a:t>
            </a:r>
          </a:p>
        </p:txBody>
      </p:sp>
      <p:sp>
        <p:nvSpPr>
          <p:cNvPr id="3" name="Text Placeholder 2">
            <a:extLst>
              <a:ext uri="{FF2B5EF4-FFF2-40B4-BE49-F238E27FC236}">
                <a16:creationId xmlns:a16="http://schemas.microsoft.com/office/drawing/2014/main" id="{9CF61CB0-197E-7747-D0D6-367F5B3BA145}"/>
              </a:ext>
            </a:extLst>
          </p:cNvPr>
          <p:cNvSpPr>
            <a:spLocks noGrp="1"/>
          </p:cNvSpPr>
          <p:nvPr>
            <p:ph type="body" idx="1"/>
          </p:nvPr>
        </p:nvSpPr>
        <p:spPr>
          <a:xfrm>
            <a:off x="311700" y="894059"/>
            <a:ext cx="8520600" cy="1113646"/>
          </a:xfrm>
        </p:spPr>
        <p:txBody>
          <a:bodyPr/>
          <a:lstStyle/>
          <a:p>
            <a:pPr>
              <a:buClr>
                <a:schemeClr val="bg1">
                  <a:lumMod val="75000"/>
                </a:schemeClr>
              </a:buClr>
              <a:buFont typeface="Arial" panose="020B0604020202020204" pitchFamily="34" charset="0"/>
              <a:buChar char="•"/>
            </a:pPr>
            <a:r>
              <a:rPr lang="en-US" sz="1400" dirty="0">
                <a:solidFill>
                  <a:schemeClr val="bg1">
                    <a:lumMod val="75000"/>
                  </a:schemeClr>
                </a:solidFill>
              </a:rPr>
              <a:t>This Dataset has 3390 observations in it with 17 columns(features)</a:t>
            </a:r>
          </a:p>
          <a:p>
            <a:pPr>
              <a:buClr>
                <a:schemeClr val="bg1">
                  <a:lumMod val="75000"/>
                </a:schemeClr>
              </a:buClr>
              <a:buFont typeface="Arial" panose="020B0604020202020204" pitchFamily="34" charset="0"/>
              <a:buChar char="•"/>
            </a:pPr>
            <a:r>
              <a:rPr lang="en-US" sz="1400" dirty="0">
                <a:solidFill>
                  <a:schemeClr val="bg1">
                    <a:lumMod val="75000"/>
                  </a:schemeClr>
                </a:solidFill>
              </a:rPr>
              <a:t>Before any analysis, we just wanted to take a look at the data. So, we used the info () method.</a:t>
            </a:r>
          </a:p>
          <a:p>
            <a:pPr>
              <a:buClr>
                <a:schemeClr val="bg1">
                  <a:lumMod val="75000"/>
                </a:schemeClr>
              </a:buClr>
              <a:buFont typeface="Arial" panose="020B0604020202020204" pitchFamily="34" charset="0"/>
              <a:buChar char="•"/>
            </a:pPr>
            <a:r>
              <a:rPr lang="en-US" sz="1400" dirty="0">
                <a:solidFill>
                  <a:schemeClr val="bg1">
                    <a:lumMod val="75000"/>
                  </a:schemeClr>
                </a:solidFill>
              </a:rPr>
              <a:t>There are a total of 16 features and 1 target variable. Also, there are some missing values so we need to take care of null values. Next, we used describe() method.</a:t>
            </a:r>
          </a:p>
          <a:p>
            <a:pPr>
              <a:buClr>
                <a:schemeClr val="bg1">
                  <a:lumMod val="75000"/>
                </a:schemeClr>
              </a:buClr>
              <a:buFont typeface="Arial" panose="020B0604020202020204" pitchFamily="34" charset="0"/>
              <a:buChar char="•"/>
            </a:pPr>
            <a:endParaRPr lang="en-US" sz="1400" dirty="0">
              <a:solidFill>
                <a:schemeClr val="bg1">
                  <a:lumMod val="75000"/>
                </a:schemeClr>
              </a:solidFill>
            </a:endParaRPr>
          </a:p>
        </p:txBody>
      </p:sp>
      <p:sp>
        <p:nvSpPr>
          <p:cNvPr id="4" name="TextBox 3">
            <a:extLst>
              <a:ext uri="{FF2B5EF4-FFF2-40B4-BE49-F238E27FC236}">
                <a16:creationId xmlns:a16="http://schemas.microsoft.com/office/drawing/2014/main" id="{7C92CAAC-54D3-A4CF-6457-22161A996908}"/>
              </a:ext>
            </a:extLst>
          </p:cNvPr>
          <p:cNvSpPr txBox="1"/>
          <p:nvPr/>
        </p:nvSpPr>
        <p:spPr>
          <a:xfrm>
            <a:off x="311700" y="2167559"/>
            <a:ext cx="2544417" cy="307777"/>
          </a:xfrm>
          <a:prstGeom prst="rect">
            <a:avLst/>
          </a:prstGeom>
          <a:noFill/>
        </p:spPr>
        <p:txBody>
          <a:bodyPr wrap="square" rtlCol="0">
            <a:spAutoFit/>
          </a:bodyPr>
          <a:lstStyle/>
          <a:p>
            <a:r>
              <a:rPr lang="en-US" dirty="0"/>
              <a:t>MISSING VALUE ANALYSIS</a:t>
            </a:r>
          </a:p>
        </p:txBody>
      </p:sp>
      <p:pic>
        <p:nvPicPr>
          <p:cNvPr id="8" name="Picture 7">
            <a:extLst>
              <a:ext uri="{FF2B5EF4-FFF2-40B4-BE49-F238E27FC236}">
                <a16:creationId xmlns:a16="http://schemas.microsoft.com/office/drawing/2014/main" id="{94782DFA-209A-436D-6042-A380C493802A}"/>
              </a:ext>
            </a:extLst>
          </p:cNvPr>
          <p:cNvPicPr>
            <a:picLocks noChangeAspect="1"/>
          </p:cNvPicPr>
          <p:nvPr/>
        </p:nvPicPr>
        <p:blipFill>
          <a:blip r:embed="rId2"/>
          <a:stretch>
            <a:fillRect/>
          </a:stretch>
        </p:blipFill>
        <p:spPr>
          <a:xfrm>
            <a:off x="1490869" y="2167559"/>
            <a:ext cx="5956852" cy="2429896"/>
          </a:xfrm>
          <a:prstGeom prst="rect">
            <a:avLst/>
          </a:prstGeom>
        </p:spPr>
      </p:pic>
      <p:sp>
        <p:nvSpPr>
          <p:cNvPr id="9" name="TextBox 8">
            <a:extLst>
              <a:ext uri="{FF2B5EF4-FFF2-40B4-BE49-F238E27FC236}">
                <a16:creationId xmlns:a16="http://schemas.microsoft.com/office/drawing/2014/main" id="{95971914-8543-03F7-B32E-015FEF421E19}"/>
              </a:ext>
            </a:extLst>
          </p:cNvPr>
          <p:cNvSpPr txBox="1"/>
          <p:nvPr/>
        </p:nvSpPr>
        <p:spPr>
          <a:xfrm>
            <a:off x="437321" y="4664766"/>
            <a:ext cx="7752522" cy="307777"/>
          </a:xfrm>
          <a:prstGeom prst="rect">
            <a:avLst/>
          </a:prstGeom>
          <a:noFill/>
        </p:spPr>
        <p:txBody>
          <a:bodyPr wrap="square" rtlCol="0">
            <a:spAutoFit/>
          </a:bodyPr>
          <a:lstStyle/>
          <a:p>
            <a:pPr marL="285750" indent="-285750">
              <a:buFont typeface="Arial" panose="020B0604020202020204" pitchFamily="34" charset="0"/>
              <a:buChar char="•"/>
            </a:pPr>
            <a:r>
              <a:rPr lang="en-US" dirty="0"/>
              <a:t>These trends give an idea about how the features are correlated with one another</a:t>
            </a:r>
          </a:p>
        </p:txBody>
      </p:sp>
    </p:spTree>
    <p:extLst>
      <p:ext uri="{BB962C8B-B14F-4D97-AF65-F5344CB8AC3E}">
        <p14:creationId xmlns:p14="http://schemas.microsoft.com/office/powerpoint/2010/main" val="7951249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8D96C1-2DAE-7D60-6793-3F954F7107B0}"/>
              </a:ext>
            </a:extLst>
          </p:cNvPr>
          <p:cNvSpPr txBox="1"/>
          <p:nvPr/>
        </p:nvSpPr>
        <p:spPr>
          <a:xfrm>
            <a:off x="576470" y="319540"/>
            <a:ext cx="7421217" cy="307777"/>
          </a:xfrm>
          <a:prstGeom prst="rect">
            <a:avLst/>
          </a:prstGeom>
          <a:noFill/>
        </p:spPr>
        <p:txBody>
          <a:bodyPr wrap="square" rtlCol="0">
            <a:spAutoFit/>
          </a:bodyPr>
          <a:lstStyle/>
          <a:p>
            <a:r>
              <a:rPr lang="en-US" dirty="0"/>
              <a:t>But to get a better idea about correlations we need to use heatmaps.</a:t>
            </a:r>
          </a:p>
        </p:txBody>
      </p:sp>
      <p:pic>
        <p:nvPicPr>
          <p:cNvPr id="5" name="Picture 4">
            <a:extLst>
              <a:ext uri="{FF2B5EF4-FFF2-40B4-BE49-F238E27FC236}">
                <a16:creationId xmlns:a16="http://schemas.microsoft.com/office/drawing/2014/main" id="{5F6CBFDB-F6BF-320C-9F7C-E3AD531747AF}"/>
              </a:ext>
            </a:extLst>
          </p:cNvPr>
          <p:cNvPicPr>
            <a:picLocks noChangeAspect="1"/>
          </p:cNvPicPr>
          <p:nvPr/>
        </p:nvPicPr>
        <p:blipFill>
          <a:blip r:embed="rId2"/>
          <a:stretch>
            <a:fillRect/>
          </a:stretch>
        </p:blipFill>
        <p:spPr>
          <a:xfrm>
            <a:off x="576470" y="765895"/>
            <a:ext cx="5815218" cy="3076667"/>
          </a:xfrm>
          <a:prstGeom prst="rect">
            <a:avLst/>
          </a:prstGeom>
        </p:spPr>
      </p:pic>
      <p:sp>
        <p:nvSpPr>
          <p:cNvPr id="6" name="TextBox 5">
            <a:extLst>
              <a:ext uri="{FF2B5EF4-FFF2-40B4-BE49-F238E27FC236}">
                <a16:creationId xmlns:a16="http://schemas.microsoft.com/office/drawing/2014/main" id="{4D58890A-99EC-F656-340A-488C758FA484}"/>
              </a:ext>
            </a:extLst>
          </p:cNvPr>
          <p:cNvSpPr txBox="1"/>
          <p:nvPr/>
        </p:nvSpPr>
        <p:spPr>
          <a:xfrm>
            <a:off x="797936" y="4069828"/>
            <a:ext cx="4025855" cy="307777"/>
          </a:xfrm>
          <a:prstGeom prst="rect">
            <a:avLst/>
          </a:prstGeom>
          <a:noFill/>
        </p:spPr>
        <p:txBody>
          <a:bodyPr wrap="square" rtlCol="0">
            <a:spAutoFit/>
          </a:bodyPr>
          <a:lstStyle/>
          <a:p>
            <a:pPr marL="171450" indent="-171450">
              <a:buFont typeface="Arial" panose="020B0604020202020204" pitchFamily="34" charset="0"/>
              <a:buChar char="•"/>
            </a:pPr>
            <a:r>
              <a:rPr lang="en-US" sz="1200" dirty="0"/>
              <a:t>There is no strong Correlation between any features</a:t>
            </a:r>
            <a:r>
              <a:rPr lang="en-US" dirty="0"/>
              <a:t>.</a:t>
            </a:r>
          </a:p>
        </p:txBody>
      </p:sp>
    </p:spTree>
    <p:extLst>
      <p:ext uri="{BB962C8B-B14F-4D97-AF65-F5344CB8AC3E}">
        <p14:creationId xmlns:p14="http://schemas.microsoft.com/office/powerpoint/2010/main" val="10274827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A0BBFE-2AC4-D999-02A0-3523348B8F1A}"/>
              </a:ext>
            </a:extLst>
          </p:cNvPr>
          <p:cNvSpPr txBox="1"/>
          <p:nvPr/>
        </p:nvSpPr>
        <p:spPr>
          <a:xfrm>
            <a:off x="642730" y="420756"/>
            <a:ext cx="6122505" cy="307777"/>
          </a:xfrm>
          <a:prstGeom prst="rect">
            <a:avLst/>
          </a:prstGeom>
          <a:noFill/>
        </p:spPr>
        <p:txBody>
          <a:bodyPr wrap="square" rtlCol="0">
            <a:spAutoFit/>
          </a:bodyPr>
          <a:lstStyle/>
          <a:p>
            <a:r>
              <a:rPr lang="en-US"/>
              <a:t>LET'S CHECK PERCENTAGE OF MISSING DATA OF EACH FEATURES</a:t>
            </a:r>
            <a:endParaRPr lang="en-US" dirty="0"/>
          </a:p>
        </p:txBody>
      </p:sp>
      <p:pic>
        <p:nvPicPr>
          <p:cNvPr id="5" name="Picture 4">
            <a:extLst>
              <a:ext uri="{FF2B5EF4-FFF2-40B4-BE49-F238E27FC236}">
                <a16:creationId xmlns:a16="http://schemas.microsoft.com/office/drawing/2014/main" id="{B1484139-D547-387C-BE8E-1A5E546CF3EF}"/>
              </a:ext>
            </a:extLst>
          </p:cNvPr>
          <p:cNvPicPr>
            <a:picLocks noChangeAspect="1"/>
          </p:cNvPicPr>
          <p:nvPr/>
        </p:nvPicPr>
        <p:blipFill>
          <a:blip r:embed="rId2"/>
          <a:stretch>
            <a:fillRect/>
          </a:stretch>
        </p:blipFill>
        <p:spPr>
          <a:xfrm>
            <a:off x="394363" y="967072"/>
            <a:ext cx="4177637" cy="3088093"/>
          </a:xfrm>
          <a:prstGeom prst="rect">
            <a:avLst/>
          </a:prstGeom>
        </p:spPr>
      </p:pic>
      <p:sp>
        <p:nvSpPr>
          <p:cNvPr id="6" name="TextBox 5">
            <a:extLst>
              <a:ext uri="{FF2B5EF4-FFF2-40B4-BE49-F238E27FC236}">
                <a16:creationId xmlns:a16="http://schemas.microsoft.com/office/drawing/2014/main" id="{7A5BB864-245E-F54F-99E3-88C9B38326E7}"/>
              </a:ext>
            </a:extLst>
          </p:cNvPr>
          <p:cNvSpPr txBox="1"/>
          <p:nvPr/>
        </p:nvSpPr>
        <p:spPr>
          <a:xfrm>
            <a:off x="4731026" y="1020417"/>
            <a:ext cx="3902765" cy="3108543"/>
          </a:xfrm>
          <a:prstGeom prst="rect">
            <a:avLst/>
          </a:prstGeom>
          <a:noFill/>
        </p:spPr>
        <p:txBody>
          <a:bodyPr wrap="square" rtlCol="0" anchor="b">
            <a:spAutoFit/>
          </a:bodyPr>
          <a:lstStyle/>
          <a:p>
            <a:pPr marL="285750" indent="-285750">
              <a:buFont typeface="Arial" panose="020B0604020202020204" pitchFamily="34" charset="0"/>
              <a:buChar char="•"/>
            </a:pPr>
            <a:r>
              <a:rPr lang="en-US" dirty="0"/>
              <a:t>At 8.97%, the blood glucose entry has the highest percentage of missing data. The other features have very few missing entries.</a:t>
            </a:r>
          </a:p>
          <a:p>
            <a:pPr marL="285750" indent="-285750">
              <a:buFont typeface="Arial" panose="020B0604020202020204" pitchFamily="34" charset="0"/>
              <a:buChar char="•"/>
            </a:pPr>
            <a:r>
              <a:rPr lang="en-US" dirty="0" err="1"/>
              <a:t>BPMeds</a:t>
            </a:r>
            <a:r>
              <a:rPr lang="en-US" dirty="0"/>
              <a:t> have near to 1.29% of missing data</a:t>
            </a:r>
          </a:p>
          <a:p>
            <a:pPr marL="285750" indent="-285750">
              <a:buFont typeface="Arial" panose="020B0604020202020204" pitchFamily="34" charset="0"/>
              <a:buChar char="•"/>
            </a:pPr>
            <a:r>
              <a:rPr lang="en-US" dirty="0" err="1"/>
              <a:t>totChol</a:t>
            </a:r>
            <a:r>
              <a:rPr lang="en-US" dirty="0"/>
              <a:t> has near to 1.12% missing data.</a:t>
            </a:r>
          </a:p>
          <a:p>
            <a:pPr marL="285750" indent="-285750">
              <a:buFont typeface="Arial" panose="020B0604020202020204" pitchFamily="34" charset="0"/>
              <a:buChar char="•"/>
            </a:pPr>
            <a:r>
              <a:rPr lang="en-US" dirty="0" err="1"/>
              <a:t>cigsPerDay</a:t>
            </a:r>
            <a:r>
              <a:rPr lang="en-US" dirty="0"/>
              <a:t> has near to 0.64% missing data.</a:t>
            </a:r>
          </a:p>
          <a:p>
            <a:pPr marL="285750" indent="-285750">
              <a:buFont typeface="Arial" panose="020B0604020202020204" pitchFamily="34" charset="0"/>
              <a:buChar char="•"/>
            </a:pPr>
            <a:r>
              <a:rPr lang="en-US" dirty="0"/>
              <a:t>BMI has near to 0.41% missing data.</a:t>
            </a:r>
          </a:p>
          <a:p>
            <a:pPr marL="285750" indent="-285750">
              <a:buFont typeface="Arial" panose="020B0604020202020204" pitchFamily="34" charset="0"/>
              <a:buChar char="•"/>
            </a:pPr>
            <a:r>
              <a:rPr lang="en-US" dirty="0" err="1"/>
              <a:t>heartRate</a:t>
            </a:r>
            <a:r>
              <a:rPr lang="en-US" dirty="0"/>
              <a:t> has near to 0.02% missing data.</a:t>
            </a:r>
          </a:p>
          <a:p>
            <a:pPr marL="285750" indent="-285750">
              <a:buFont typeface="Arial" panose="020B0604020202020204" pitchFamily="34" charset="0"/>
              <a:buChar char="•"/>
            </a:pPr>
            <a:r>
              <a:rPr lang="en-US" dirty="0"/>
              <a:t>Since the missing entries account for only 11% of the total data so, we can drop these entries without losing a lot of data.</a:t>
            </a:r>
          </a:p>
        </p:txBody>
      </p:sp>
    </p:spTree>
    <p:extLst>
      <p:ext uri="{BB962C8B-B14F-4D97-AF65-F5344CB8AC3E}">
        <p14:creationId xmlns:p14="http://schemas.microsoft.com/office/powerpoint/2010/main" val="9295990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fade">
                                      <p:cBhvr>
                                        <p:cTn id="24" dur="500"/>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fade">
                                      <p:cBhvr>
                                        <p:cTn id="34" dur="5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fade">
                                      <p:cBhvr>
                                        <p:cTn id="39" dur="500"/>
                                        <p:tgtEl>
                                          <p:spTgt spid="6">
                                            <p:txEl>
                                              <p:pRg st="4" end="4"/>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xEl>
                                              <p:pRg st="5" end="5"/>
                                            </p:txEl>
                                          </p:spTgt>
                                        </p:tgtEl>
                                        <p:attrNameLst>
                                          <p:attrName>style.visibility</p:attrName>
                                        </p:attrNameLst>
                                      </p:cBhvr>
                                      <p:to>
                                        <p:strVal val="visible"/>
                                      </p:to>
                                    </p:set>
                                    <p:animEffect transition="in" filter="fade">
                                      <p:cBhvr>
                                        <p:cTn id="44" dur="500"/>
                                        <p:tgtEl>
                                          <p:spTgt spid="6">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Effect transition="in" filter="fade">
                                      <p:cBhvr>
                                        <p:cTn id="49"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2009</TotalTime>
  <Words>2086</Words>
  <Application>Microsoft Office PowerPoint</Application>
  <PresentationFormat>On-screen Show (16:9)</PresentationFormat>
  <Paragraphs>200</Paragraphs>
  <Slides>28</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28</vt:i4>
      </vt:variant>
    </vt:vector>
  </HeadingPairs>
  <TitlesOfParts>
    <vt:vector size="42" baseType="lpstr">
      <vt:lpstr>New Century Schoolbook</vt:lpstr>
      <vt:lpstr>Corbel</vt:lpstr>
      <vt:lpstr>Calibri</vt:lpstr>
      <vt:lpstr>Albertus Medium</vt:lpstr>
      <vt:lpstr>Roboto</vt:lpstr>
      <vt:lpstr>Arial Narrow</vt:lpstr>
      <vt:lpstr>Wingdings</vt:lpstr>
      <vt:lpstr>Mongolian Baiti</vt:lpstr>
      <vt:lpstr>Arial Black</vt:lpstr>
      <vt:lpstr>Algerian</vt:lpstr>
      <vt:lpstr>Arial</vt:lpstr>
      <vt:lpstr>Montserrat</vt:lpstr>
      <vt:lpstr>Albertus</vt:lpstr>
      <vt:lpstr>Simple Light</vt:lpstr>
      <vt:lpstr> Pankaj Kumar Yadav, Harshada Gore, Prince Kumar Jha, Satyajit Mohanty</vt:lpstr>
      <vt:lpstr>PowerPoint Presentation</vt:lpstr>
      <vt:lpstr>   Points for Discussion :</vt:lpstr>
      <vt:lpstr>Problem Statement</vt:lpstr>
      <vt:lpstr>DATA DESCRIPTION</vt:lpstr>
      <vt:lpstr>PowerPoint Presentation</vt:lpstr>
      <vt:lpstr>DATA EXPLORATION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Splitting Data </vt:lpstr>
      <vt:lpstr>PowerPoint Presentation</vt:lpstr>
      <vt:lpstr>PowerPoint Presentation</vt:lpstr>
      <vt:lpstr>PowerPoint Presentation</vt:lpstr>
      <vt:lpstr>PowerPoint Presentation</vt:lpstr>
      <vt:lpstr>PowerPoint Presentation</vt:lpstr>
      <vt:lpstr>LET’S COLLECT ALL OUR BEST MODELS</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Project-II Yes Bank Stock Closing Price Prediction Pankaj Kumar Yadav, Harshada Gore</dc:title>
  <dc:creator>Pankaj Kumar Yadav</dc:creator>
  <cp:lastModifiedBy>Pankaj Kumar Yadav</cp:lastModifiedBy>
  <cp:revision>3</cp:revision>
  <dcterms:modified xsi:type="dcterms:W3CDTF">2022-10-20T20:49:01Z</dcterms:modified>
</cp:coreProperties>
</file>